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7_C2190573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modernComment_10C_504AD95A.xml" ContentType="application/vnd.ms-powerpoint.comments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comments/modernComment_10F_FEC546D1.xml" ContentType="application/vnd.ms-powerpoint.comments+xml"/>
  <Override PartName="/ppt/notesSlides/notesSlide10.xml" ContentType="application/vnd.openxmlformats-officedocument.presentationml.notesSlide+xml"/>
  <Override PartName="/ppt/comments/modernComment_105_5BBAA4AF.xml" ContentType="application/vnd.ms-powerpoint.comments+xml"/>
  <Override PartName="/ppt/notesSlides/notesSlide11.xml" ContentType="application/vnd.openxmlformats-officedocument.presentationml.notesSlide+xml"/>
  <Override PartName="/ppt/comments/modernComment_11E_930626A2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>
  <p:sldMasterIdLst>
    <p:sldMasterId id="2147483747" r:id="rId1"/>
  </p:sldMasterIdLst>
  <p:notesMasterIdLst>
    <p:notesMasterId r:id="rId49"/>
  </p:notesMasterIdLst>
  <p:sldIdLst>
    <p:sldId id="256" r:id="rId2"/>
    <p:sldId id="308" r:id="rId3"/>
    <p:sldId id="262" r:id="rId4"/>
    <p:sldId id="265" r:id="rId5"/>
    <p:sldId id="312" r:id="rId6"/>
    <p:sldId id="294" r:id="rId7"/>
    <p:sldId id="263" r:id="rId8"/>
    <p:sldId id="293" r:id="rId9"/>
    <p:sldId id="311" r:id="rId10"/>
    <p:sldId id="284" r:id="rId11"/>
    <p:sldId id="267" r:id="rId12"/>
    <p:sldId id="285" r:id="rId13"/>
    <p:sldId id="275" r:id="rId14"/>
    <p:sldId id="290" r:id="rId15"/>
    <p:sldId id="291" r:id="rId16"/>
    <p:sldId id="268" r:id="rId17"/>
    <p:sldId id="270" r:id="rId18"/>
    <p:sldId id="310" r:id="rId19"/>
    <p:sldId id="271" r:id="rId20"/>
    <p:sldId id="309" r:id="rId21"/>
    <p:sldId id="257" r:id="rId22"/>
    <p:sldId id="277" r:id="rId23"/>
    <p:sldId id="261" r:id="rId24"/>
    <p:sldId id="286" r:id="rId25"/>
    <p:sldId id="288" r:id="rId26"/>
    <p:sldId id="313" r:id="rId27"/>
    <p:sldId id="272" r:id="rId28"/>
    <p:sldId id="314" r:id="rId29"/>
    <p:sldId id="279" r:id="rId30"/>
    <p:sldId id="295" r:id="rId31"/>
    <p:sldId id="273" r:id="rId32"/>
    <p:sldId id="274" r:id="rId33"/>
    <p:sldId id="282" r:id="rId34"/>
    <p:sldId id="298" r:id="rId35"/>
    <p:sldId id="292" r:id="rId36"/>
    <p:sldId id="258" r:id="rId37"/>
    <p:sldId id="260" r:id="rId38"/>
    <p:sldId id="283" r:id="rId39"/>
    <p:sldId id="299" r:id="rId40"/>
    <p:sldId id="300" r:id="rId41"/>
    <p:sldId id="301" r:id="rId42"/>
    <p:sldId id="303" r:id="rId43"/>
    <p:sldId id="302" r:id="rId44"/>
    <p:sldId id="304" r:id="rId45"/>
    <p:sldId id="305" r:id="rId46"/>
    <p:sldId id="306" r:id="rId47"/>
    <p:sldId id="296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Φωτεινό στυλ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81" autoAdjust="0"/>
    <p:restoredTop sz="82872" autoAdjust="0"/>
  </p:normalViewPr>
  <p:slideViewPr>
    <p:cSldViewPr snapToGrid="0">
      <p:cViewPr varScale="1">
        <p:scale>
          <a:sx n="95" d="100"/>
          <a:sy n="95" d="100"/>
        </p:scale>
        <p:origin x="67" y="2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2648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Vibot\aorta-compliance\dataset\Diana_Compliance_Dec2020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'Compliance quadrants'!$M$3:$M$50</cx:f>
        <cx:lvl ptCount="48" formatCode="General">
          <cx:pt idx="0">0.37384033203125</cx:pt>
          <cx:pt idx="1">0.785064697265625</cx:pt>
          <cx:pt idx="2">0.25793987771739102</cx:pt>
          <cx:pt idx="3">0.39477539099999998</cx:pt>
          <cx:pt idx="4">0.27820675900000003</cx:pt>
          <cx:pt idx="5">0.71420242499999997</cx:pt>
          <cx:pt idx="6">0.46875</cx:pt>
          <cx:pt idx="7">1.123046875</cx:pt>
          <cx:pt idx="8">0.22430419900000001</cx:pt>
          <cx:pt idx="9">0.227143492879746</cx:pt>
          <cx:pt idx="10">0.28076171900000002</cx:pt>
          <cx:pt idx="11">0.68359375</cx:pt>
          <cx:pt idx="12">0.31331380199999997</cx:pt>
          <cx:pt idx="13">0.56823730500000003</cx:pt>
          <cx:pt idx="14">0.93408871999999998</cx:pt>
          <cx:pt idx="16">0.60479445684523803</cx:pt>
          <cx:pt idx="18">0.58506482699999995</cx:pt>
          <cx:pt idx="19">0.43501420499999999</cx:pt>
          <cx:pt idx="20">0.465223524</cx:pt>
          <cx:pt idx="21">0.42534722200000002</cx:pt>
          <cx:pt idx="22">0.243688513</cx:pt>
          <cx:pt idx="23">0.55996509299999997</cx:pt>
          <cx:pt idx="24">0.478515625</cx:pt>
          <cx:pt idx="25">0.41326349400000001</cx:pt>
          <cx:pt idx="26">0.312075408</cx:pt>
          <cx:pt idx="27">0.59375</cx:pt>
          <cx:pt idx="28">0.60062210599999999</cx:pt>
          <cx:pt idx="29">0.58280749200000004</cx:pt>
          <cx:pt idx="30">0.55826822899999995</cx:pt>
          <cx:pt idx="31">0.49845377600000002</cx:pt>
          <cx:pt idx="32">0.53565181900000003</cx:pt>
          <cx:pt idx="33">0.55955456100000001</cx:pt>
          <cx:pt idx="34">0.425797802</cx:pt>
          <cx:pt idx="35">0.50166960699999996</cx:pt>
          <cx:pt idx="36">0.22430419900000001</cx:pt>
          <cx:pt idx="37">0.57964939000000004</cx:pt>
          <cx:pt idx="38">0.65972222199999997</cx:pt>
          <cx:pt idx="39">0.29098923100000001</cx:pt>
          <cx:pt idx="40">0.85120567899999999</cx:pt>
          <cx:pt idx="41">0.335800438596491</cx:pt>
          <cx:pt idx="42">0.218676495</cx:pt>
          <cx:pt idx="43">1.087535511</cx:pt>
          <cx:pt idx="44">0.48237462199999998</cx:pt>
          <cx:pt idx="45">0.82465277800000003</cx:pt>
          <cx:pt idx="46">0.23925781300000001</cx:pt>
          <cx:pt idx="47">0.79752604199999999</cx:pt>
        </cx:lvl>
      </cx:numDim>
    </cx:data>
    <cx:data id="1">
      <cx:numDim type="val">
        <cx:f>'Compliance quadrants'!$N$3:$N$50</cx:f>
        <cx:lvl ptCount="48" formatCode="General">
          <cx:pt idx="0">0.411224365234375</cx:pt>
          <cx:pt idx="1">0.7476806640625</cx:pt>
          <cx:pt idx="2">0.15046492866847799</cx:pt>
          <cx:pt idx="3">0.35888671900000002</cx:pt>
          <cx:pt idx="4">0.38948946200000001</cx:pt>
          <cx:pt idx="5">0.67849230400000005</cx:pt>
          <cx:pt idx="6">0.6875</cx:pt>
          <cx:pt idx="7">1.098632813</cx:pt>
          <cx:pt idx="8">0.28038024900000003</cx:pt>
          <cx:pt idx="9">0.348286689082278</cx:pt>
          <cx:pt idx="10">0.341796875</cx:pt>
          <cx:pt idx="11">0.68359375</cx:pt>
          <cx:pt idx="12">0.25634765599999998</cx:pt>
          <cx:pt idx="13">0.74768066399999999</cx:pt>
          <cx:pt idx="14">1.0160263270000001</cx:pt>
          <cx:pt idx="16">0.50930059523809501</cx:pt>
          <cx:pt idx="18">0.58506482699999995</cx:pt>
          <cx:pt idx="19">0.97878195999999995</cx:pt>
          <cx:pt idx="20">0.398763021</cx:pt>
          <cx:pt idx="21">0.42534722200000002</cx:pt>
          <cx:pt idx="22">0.33230251700000002</cx:pt>
          <cx:pt idx="23">0.50905917599999995</cx:pt>
          <cx:pt idx="24">0.3828125</cx:pt>
          <cx:pt idx="25">0.63077059700000004</cx:pt>
          <cx:pt idx="26">1.0922639270000001</cx:pt>
          <cx:pt idx="27">0.408203125</cx:pt>
          <cx:pt idx="28">0.78342013899999996</cx:pt>
          <cx:pt idx="29">0.46011117800000001</cx:pt>
          <cx:pt idx="30">0.98361545100000003</cx:pt>
          <cx:pt idx="31">0.66460503500000001</cx:pt>
          <cx:pt idx="32">0.60707206199999997</cx:pt>
          <cx:pt idx="33">0.656029486</cx:pt>
          <cx:pt idx="34">0.466349974</cx:pt>
          <cx:pt idx="35">0.34730972799999998</cx:pt>
          <cx:pt idx="36">0.29907226599999998</cx:pt>
          <cx:pt idx="37">0.39850895600000003</cx:pt>
          <cx:pt idx="38">0.59027777800000003</cx:pt>
          <cx:pt idx="39">0.29098923100000001</cx:pt>
          <cx:pt idx="40">0.71317232600000002</cx:pt>
          <cx:pt idx="41">0.524688185307017</cx:pt>
          <cx:pt idx="42">0.29585643499999997</cx:pt>
          <cx:pt idx="43">0.76127485800000005</cx:pt>
          <cx:pt idx="44">0.38589969800000001</cx:pt>
          <cx:pt idx="45">1.0850694439999999</cx:pt>
          <cx:pt idx="46">0.29242621499999999</cx:pt>
          <cx:pt idx="47">0.72715609699999995</cx:pt>
        </cx:lvl>
      </cx:numDim>
    </cx:data>
    <cx:data id="2">
      <cx:numDim type="val">
        <cx:f>'Compliance quadrants'!$O$3:$O$50</cx:f>
        <cx:lvl ptCount="48" formatCode="General">
          <cx:pt idx="0">0.299072265625</cx:pt>
          <cx:pt idx="1">0.560760498046875</cx:pt>
          <cx:pt idx="2">0.19345490828804299</cx:pt>
          <cx:pt idx="3">0.39477539099999998</cx:pt>
          <cx:pt idx="4">0.30602743500000001</cx:pt>
          <cx:pt idx="5">0.78562266800000002</cx:pt>
          <cx:pt idx="6">0.59375</cx:pt>
          <cx:pt idx="7">1.07421875</cx:pt>
          <cx:pt idx="8">0.22430419900000001</cx:pt>
          <cx:pt idx="9">0.21200059335443</cx:pt>
          <cx:pt idx="10">0.26855468799999999</cx:pt>
          <cx:pt idx="11">0.68359375</cx:pt>
          <cx:pt idx="12">0.327555339</cx:pt>
          <cx:pt idx="13">0.59814453099999998</cx:pt>
          <cx:pt idx="14">0.86853863399999998</cx:pt>
          <cx:pt idx="16">0.63662574404761896</cx:pt>
          <cx:pt idx="18">0.54005983999999996</cx:pt>
          <cx:pt idx="19">0.51657936800000004</cx:pt>
          <cx:pt idx="20">0.35445601900000001</cx:pt>
          <cx:pt idx="21">0.42534722200000002</cx:pt>
          <cx:pt idx="22">0.13292100700000001</cx:pt>
          <cx:pt idx="23">0.61087101099999996</cx:pt>
          <cx:pt idx="24">0.62207031300000004</cx:pt>
          <cx:pt idx="25">0.41326349400000001</cx:pt>
          <cx:pt idx="26">0.36408797599999998</cx:pt>
          <cx:pt idx="27">0.66796875</cx:pt>
          <cx:pt idx="28">0.705078125</cx:pt>
          <cx:pt idx="29">0.52145933499999997</cx:pt>
          <cx:pt idx="30">0.53168402800000003</cx:pt>
          <cx:pt idx="31">0.49845377600000002</cx:pt>
          <cx:pt idx="32">0.55350688000000003</cx:pt>
          <cx:pt idx="33">0.46307963699999999</cx:pt>
          <cx:pt idx="34">0.38524563000000001</cx:pt>
          <cx:pt idx="35">0.38589969800000001</cx:pt>
          <cx:pt idx="36">0.161997477</cx:pt>
          <cx:pt idx="37">0.57964939000000004</cx:pt>
          <cx:pt idx="38">0.625</cx:pt>
          <cx:pt idx="39">0.258657095</cx:pt>
          <cx:pt idx="40">0.82820011999999998</cx:pt>
          <cx:pt idx="41">0.37777549342105199</cx:pt>
          <cx:pt idx="42">0.19294984900000001</cx:pt>
          <cx:pt idx="43">0.96324573899999999</cx:pt>
          <cx:pt idx="44">0.71391444100000001</cx:pt>
          <cx:pt idx="45">0.82465277800000003</cx:pt>
          <cx:pt idx="46">0.26584201400000002</cx:pt>
          <cx:pt idx="47">0.72715609699999995</cx:pt>
        </cx:lvl>
      </cx:numDim>
    </cx:data>
    <cx:data id="3">
      <cx:numDim type="val">
        <cx:f>'Compliance quadrants'!$P$3:$P$50</cx:f>
        <cx:lvl ptCount="48" formatCode="General">
          <cx:pt idx="0">0.37384033203125</cx:pt>
          <cx:pt idx="1">0.67291259765625</cx:pt>
          <cx:pt idx="2">0.23644488790760801</cx:pt>
          <cx:pt idx="3">0.21533203100000001</cx:pt>
          <cx:pt idx="4">0.22256540699999999</cx:pt>
          <cx:pt idx="5">0.55350688000000003</cx:pt>
          <cx:pt idx="6">0.53125</cx:pt>
          <cx:pt idx="7">1.123046875</cx:pt>
          <cx:pt idx="8">0.29907226599999998</cx:pt>
          <cx:pt idx="9">0.287715090981012</cx:pt>
          <cx:pt idx="10">0.28076171900000002</cx:pt>
          <cx:pt idx="11">0.74869791699999999</cx:pt>
          <cx:pt idx="12">0.27058919300000001</cx:pt>
          <cx:pt idx="13">0.71777343800000004</cx:pt>
          <cx:pt idx="14">1.032413848</cx:pt>
          <cx:pt idx="16">0.47746930803571402</cx:pt>
          <cx:pt idx="18">0.54005983999999996</cx:pt>
          <cx:pt idx="19">1.0331587360000001</cx:pt>
          <cx:pt idx="20">0.28799551499999998</cx:pt>
          <cx:pt idx="21">0.398763021</cx:pt>
          <cx:pt idx="22">0.310149016</cx:pt>
          <cx:pt idx="23">0.45815325800000001</cx:pt>
          <cx:pt idx="24">0.33496093799999999</cx:pt>
          <cx:pt idx="25">0.69602272700000001</cx:pt>
          <cx:pt idx="26">1.1702827790000001</cx:pt>
          <cx:pt idx="27">0.408203125</cx:pt>
          <cx:pt idx="28">0.65285011599999998</cx:pt>
          <cx:pt idx="29">0.46011117800000001</cx:pt>
          <cx:pt idx="30">1.1165364579999999</cx:pt>
          <cx:pt idx="31">0.73106553799999996</cx:pt>
          <cx:pt idx="32">0.55350688000000003</cx:pt>
          <cx:pt idx="33">0.57884954600000005</cx:pt>
          <cx:pt idx="34">0.425797802</cx:pt>
          <cx:pt idx="35">0.34730972799999998</cx:pt>
          <cx:pt idx="36">0.24922688800000001</cx:pt>
          <cx:pt idx="37">0.39850895600000003</cx:pt>
          <cx:pt idx="38">0.45138888900000002</cx:pt>
          <cx:pt idx="39">0.242491026</cx:pt>
          <cx:pt idx="40">0.71317232600000002</cx:pt>
          <cx:pt idx="41">0.56666324013157898</cx:pt>
          <cx:pt idx="42">0.29585643499999997</cx:pt>
          <cx:pt idx="43">0.69912997200000004</cx:pt>
          <cx:pt idx="44">0.55955456100000001</cx:pt>
          <cx:pt idx="45">1.0850694439999999</cx:pt>
          <cx:pt idx="46">0.18608941000000001</cx:pt>
          <cx:pt idx="47">0.70369944900000003</cx:pt>
        </cx:lvl>
      </cx:numDim>
    </cx:data>
  </cx:chartData>
  <cx:chart>
    <cx:title pos="t" align="ctr" overlay="0">
      <cx:tx>
        <cx:txData>
          <cx:v>Dilated aorta - compliance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Dilated aorta - compliance</a:t>
          </a:r>
        </a:p>
      </cx:txPr>
    </cx:title>
    <cx:plotArea>
      <cx:plotAreaRegion>
        <cx:series layoutId="boxWhisker" uniqueId="{4D06AEC8-05C2-456E-AF01-8B9E670F64D7}">
          <cx:tx>
            <cx:txData>
              <cx:f>'Compliance quadrants'!$M$1</cx:f>
              <cx:v>posterior_compliance</cx:v>
            </cx:txData>
          </cx:tx>
          <cx:spPr>
            <a:solidFill>
              <a:srgbClr val="FF0000"/>
            </a:solidFill>
          </cx:spPr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94BEB2D8-F7F7-40BC-9A6F-1E7327FEAB33}">
          <cx:tx>
            <cx:txData>
              <cx:f>'Compliance quadrants'!$N$1</cx:f>
              <cx:v>Lateral</cx:v>
            </cx:txData>
          </cx:tx>
          <cx:spPr>
            <a:solidFill>
              <a:srgbClr val="00B050"/>
            </a:solidFill>
          </cx:spPr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079B3A50-382B-4A60-AFCA-9E391CF81C81}">
          <cx:tx>
            <cx:txData>
              <cx:f>'Compliance quadrants'!$O$1</cx:f>
              <cx:v>Anterior</cx:v>
            </cx:txData>
          </cx:tx>
          <cx:spPr>
            <a:solidFill>
              <a:schemeClr val="accent1"/>
            </a:solidFill>
          </cx:spPr>
          <cx:dataId val="2"/>
          <cx:layoutPr>
            <cx:visibility meanLine="0" meanMarker="1" nonoutliers="0" outliers="1"/>
            <cx:statistics quartileMethod="exclusive"/>
          </cx:layoutPr>
        </cx:series>
        <cx:series layoutId="boxWhisker" uniqueId="{2A2DB399-B6DC-4CC1-8571-9F35B99B83CD}">
          <cx:tx>
            <cx:txData>
              <cx:f>'Compliance quadrants'!$P$1</cx:f>
              <cx:v>medial_compliance</cx:v>
            </cx:txData>
          </cx:tx>
          <cx:dataId val="3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Quadrants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Quadrants</a:t>
              </a:r>
            </a:p>
          </cx:txPr>
        </cx:title>
        <cx:tickLabels/>
      </cx:axis>
      <cx:axis id="1">
        <cx:valScaling/>
        <cx:title>
          <cx:tx>
            <cx:txData>
              <cx:v>Compliane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Compliane</a:t>
              </a:r>
            </a:p>
          </cx:txPr>
        </cx:title>
        <cx:majorGridlines/>
        <cx:minorGridlines/>
        <cx:tickLabels/>
      </cx:axis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900" b="0" i="0" u="none" strike="noStrike" baseline="0">
            <a:solidFill>
              <a:sysClr val="windowText" lastClr="000000">
                <a:lumMod val="65000"/>
                <a:lumOff val="35000"/>
              </a:sysClr>
            </a:solidFill>
            <a:latin typeface="Calibri" panose="020F0502020204030204"/>
          </a:endParaRPr>
        </a:p>
      </cx:txPr>
    </cx:legend>
  </cx:chart>
  <cx:spPr>
    <a:solidFill>
      <a:schemeClr val="bg1"/>
    </a:solidFill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omments/modernComment_105_5BBAA4A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DC4D19-A591-4916-A75A-EFD55209EB26}" authorId="{00000000-0000-0000-0000-000000000000}" status="resolved" created="2022-05-10T17:41:37.384" complete="100000">
    <pc:sldMkLst xmlns:pc="http://schemas.microsoft.com/office/powerpoint/2013/main/command">
      <pc:docMk/>
      <pc:sldMk cId="1538958511" sldId="261"/>
    </pc:sldMkLst>
    <p188:txBody>
      <a:bodyPr/>
      <a:lstStyle/>
      <a:p>
        <a:r>
          <a:rPr lang="en-GB"/>
          <a:t>Add p-values</a:t>
        </a:r>
      </a:p>
    </p188:txBody>
  </p188:cm>
</p188:cmLst>
</file>

<file path=ppt/comments/modernComment_107_C21905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38AD65D-5B44-48C3-B60E-9E1D98A01453}" authorId="{00000000-0000-0000-0000-000000000000}" status="resolved" created="2022-06-13T13:48:00.747" complete="100000">
    <pc:sldMkLst xmlns:pc="http://schemas.microsoft.com/office/powerpoint/2013/main/command">
      <pc:docMk/>
      <pc:sldMk cId="3256419699" sldId="263"/>
    </pc:sldMkLst>
    <p188:txBody>
      <a:bodyPr/>
      <a:lstStyle/>
      <a:p>
        <a:r>
          <a:rPr lang="en-GB"/>
          <a:t>Add here the inter observer variability from the reference paper
</a:t>
        </a:r>
      </a:p>
    </p188:txBody>
  </p188:cm>
</p188:cmLst>
</file>

<file path=ppt/comments/modernComment_10C_504AD95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A05DF6-31E1-41A9-88CC-1DBCFAB9BBDA}" authorId="{00000000-0000-0000-0000-000000000000}" created="2022-05-12T14:55:19.291">
    <pc:sldMkLst xmlns:pc="http://schemas.microsoft.com/office/powerpoint/2013/main/command">
      <pc:docMk/>
      <pc:sldMk cId="1347082586" sldId="268"/>
    </pc:sldMkLst>
    <p188:txBody>
      <a:bodyPr/>
      <a:lstStyle/>
      <a:p>
        <a:r>
          <a:rPr lang="en-GB"/>
          <a:t>Maybe add a slide for convolution and deconvolution
</a:t>
        </a:r>
      </a:p>
    </p188:txBody>
  </p188:cm>
</p188:cmLst>
</file>

<file path=ppt/comments/modernComment_10F_FEC546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6C3D619-62C3-4186-A2A1-DE931FA68FCC}" authorId="{00000000-0000-0000-0000-000000000000}" created="2022-05-17T15:34:28.58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74341585" sldId="271"/>
      <ac:graphicFrameMk id="22" creationId="{B86CFA49-4CC0-226D-B5EB-DB0FF0CCDEAC}"/>
    </ac:deMkLst>
    <p188:txBody>
      <a:bodyPr/>
      <a:lstStyle/>
      <a:p>
        <a:r>
          <a:rPr lang="en-GB"/>
          <a:t>Is this related? Should we compare with those studies?</a:t>
        </a:r>
      </a:p>
    </p188:txBody>
  </p188:cm>
</p188:cmLst>
</file>

<file path=ppt/comments/modernComment_11E_930626A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C24A71-241A-4908-98D2-56158782A0B9}" authorId="{00000000-0000-0000-0000-000000000000}" created="2022-06-11T11:41:13.8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66653858" sldId="286"/>
      <ac:spMk id="10" creationId="{CF46CE9F-0528-86BA-6B07-22B73844FC1A}"/>
    </ac:deMkLst>
    <p188:txBody>
      <a:bodyPr/>
      <a:lstStyle/>
      <a:p>
        <a:r>
          <a:rPr lang="en-GB"/>
          <a:t>Young’s modulus is a metric for determining how difficult it is to produce elastic deformation
in solid materials. Applying a load F to elastic materials can result in a change in length l. The
stress σ is the external force perpendicular to the cross-sectional area A, and the engineering
strain ε is the length variation in its vertical direction.
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E9FA9D-98DF-48BA-A511-98C2E8BD405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60AB59-AA1A-4780-92EE-37FF8F3FCA23}">
      <dgm:prSet/>
      <dgm:spPr/>
      <dgm:t>
        <a:bodyPr/>
        <a:lstStyle/>
        <a:p>
          <a:r>
            <a:rPr lang="en-US" dirty="0"/>
            <a:t>Adam </a:t>
          </a:r>
          <a:r>
            <a:rPr lang="en-US" dirty="0">
              <a:latin typeface="Century Gothic" panose="020B0502020202020204"/>
            </a:rPr>
            <a:t>optimizer</a:t>
          </a:r>
          <a:endParaRPr lang="en-US" dirty="0"/>
        </a:p>
      </dgm:t>
    </dgm:pt>
    <dgm:pt modelId="{71C3B8D5-61AC-4685-8628-1B47E8D7C69B}" type="parTrans" cxnId="{A3B74D34-E4CD-4AAE-9AFA-B7C3D44A50FD}">
      <dgm:prSet/>
      <dgm:spPr/>
      <dgm:t>
        <a:bodyPr/>
        <a:lstStyle/>
        <a:p>
          <a:endParaRPr lang="en-US"/>
        </a:p>
      </dgm:t>
    </dgm:pt>
    <dgm:pt modelId="{7C336BAC-2612-4271-9AB1-37B431E85446}" type="sibTrans" cxnId="{A3B74D34-E4CD-4AAE-9AFA-B7C3D44A50FD}">
      <dgm:prSet/>
      <dgm:spPr/>
      <dgm:t>
        <a:bodyPr/>
        <a:lstStyle/>
        <a:p>
          <a:endParaRPr lang="en-US"/>
        </a:p>
      </dgm:t>
    </dgm:pt>
    <dgm:pt modelId="{C609544B-6D37-46C7-B3F2-7101A816AC81}">
      <dgm:prSet/>
      <dgm:spPr/>
      <dgm:t>
        <a:bodyPr/>
        <a:lstStyle/>
        <a:p>
          <a:r>
            <a:rPr lang="en-US" dirty="0"/>
            <a:t>Starting learning rate – [ 0.1, 0.01, </a:t>
          </a:r>
          <a:r>
            <a:rPr lang="en-US" b="1" dirty="0"/>
            <a:t>0.001</a:t>
          </a:r>
          <a:r>
            <a:rPr lang="en-US" dirty="0"/>
            <a:t>, 0.0001 ]</a:t>
          </a:r>
        </a:p>
      </dgm:t>
    </dgm:pt>
    <dgm:pt modelId="{5C74C8CF-7942-4654-822E-436F020F28FC}" type="parTrans" cxnId="{CEB9A7CD-3548-4DE7-BA2E-AB401E26F810}">
      <dgm:prSet/>
      <dgm:spPr/>
      <dgm:t>
        <a:bodyPr/>
        <a:lstStyle/>
        <a:p>
          <a:endParaRPr lang="en-US"/>
        </a:p>
      </dgm:t>
    </dgm:pt>
    <dgm:pt modelId="{32F54DDE-99B9-4932-B227-CF0ECA9EFE8C}" type="sibTrans" cxnId="{CEB9A7CD-3548-4DE7-BA2E-AB401E26F810}">
      <dgm:prSet/>
      <dgm:spPr/>
      <dgm:t>
        <a:bodyPr/>
        <a:lstStyle/>
        <a:p>
          <a:endParaRPr lang="en-US"/>
        </a:p>
      </dgm:t>
    </dgm:pt>
    <dgm:pt modelId="{D9BD8A24-20E5-4369-851B-4EEAA5E176AE}">
      <dgm:prSet/>
      <dgm:spPr/>
      <dgm:t>
        <a:bodyPr/>
        <a:lstStyle/>
        <a:p>
          <a:r>
            <a:rPr lang="en-US" dirty="0" err="1"/>
            <a:t>ReduceLROnPlateau</a:t>
          </a:r>
          <a:r>
            <a:rPr lang="en-US" dirty="0"/>
            <a:t> - 0.1 every 5 epochs</a:t>
          </a:r>
        </a:p>
      </dgm:t>
    </dgm:pt>
    <dgm:pt modelId="{A6FA17A7-102D-4F81-8928-DA2C7E43EFCF}" type="parTrans" cxnId="{FE988E8D-B384-4BB2-963C-79D9E0CA4F8A}">
      <dgm:prSet/>
      <dgm:spPr/>
      <dgm:t>
        <a:bodyPr/>
        <a:lstStyle/>
        <a:p>
          <a:endParaRPr lang="en-US"/>
        </a:p>
      </dgm:t>
    </dgm:pt>
    <dgm:pt modelId="{2E03C4FB-F447-4F85-9E5D-A58BFD88D2F5}" type="sibTrans" cxnId="{FE988E8D-B384-4BB2-963C-79D9E0CA4F8A}">
      <dgm:prSet/>
      <dgm:spPr/>
      <dgm:t>
        <a:bodyPr/>
        <a:lstStyle/>
        <a:p>
          <a:endParaRPr lang="en-US"/>
        </a:p>
      </dgm:t>
    </dgm:pt>
    <dgm:pt modelId="{1B2EC901-FAC7-4149-AF6F-5528D7400BA7}">
      <dgm:prSet/>
      <dgm:spPr/>
      <dgm:t>
        <a:bodyPr/>
        <a:lstStyle/>
        <a:p>
          <a:r>
            <a:rPr lang="en-US" dirty="0"/>
            <a:t>Minimum learning rate – 0.0000001</a:t>
          </a:r>
        </a:p>
      </dgm:t>
    </dgm:pt>
    <dgm:pt modelId="{E7FAD385-30DD-4DDB-8A58-965C83683CE6}" type="parTrans" cxnId="{AF5305B7-82CC-471F-ADAA-CF7C82215D83}">
      <dgm:prSet/>
      <dgm:spPr/>
      <dgm:t>
        <a:bodyPr/>
        <a:lstStyle/>
        <a:p>
          <a:endParaRPr lang="en-US"/>
        </a:p>
      </dgm:t>
    </dgm:pt>
    <dgm:pt modelId="{29AC4CA8-F270-44D3-8525-24A3F89CDBCF}" type="sibTrans" cxnId="{AF5305B7-82CC-471F-ADAA-CF7C82215D83}">
      <dgm:prSet/>
      <dgm:spPr/>
      <dgm:t>
        <a:bodyPr/>
        <a:lstStyle/>
        <a:p>
          <a:endParaRPr lang="en-US"/>
        </a:p>
      </dgm:t>
    </dgm:pt>
    <dgm:pt modelId="{A7CE1104-861B-4C2E-A3D1-73437C75D64A}">
      <dgm:prSet/>
      <dgm:spPr/>
      <dgm:t>
        <a:bodyPr/>
        <a:lstStyle/>
        <a:p>
          <a:r>
            <a:rPr lang="en-GB" dirty="0">
              <a:ea typeface="+mn-lt"/>
              <a:cs typeface="+mn-lt"/>
            </a:rPr>
            <a:t>Layer </a:t>
          </a:r>
          <a:r>
            <a:rPr lang="el-GR" dirty="0">
              <a:ea typeface="+mn-lt"/>
              <a:cs typeface="+mn-lt"/>
            </a:rPr>
            <a:t>normalization</a:t>
          </a:r>
          <a:r>
            <a:rPr lang="en-GB" dirty="0">
              <a:ea typeface="+mn-lt"/>
              <a:cs typeface="+mn-lt"/>
            </a:rPr>
            <a:t> [ </a:t>
          </a:r>
          <a:r>
            <a:rPr lang="el-GR" b="1" dirty="0">
              <a:ea typeface="+mn-lt"/>
              <a:cs typeface="+mn-lt"/>
            </a:rPr>
            <a:t>Instance</a:t>
          </a:r>
          <a:r>
            <a:rPr lang="en-GB" dirty="0">
              <a:ea typeface="+mn-lt"/>
              <a:cs typeface="+mn-lt"/>
            </a:rPr>
            <a:t>, batch, group ]</a:t>
          </a:r>
          <a:endParaRPr lang="en-US" dirty="0"/>
        </a:p>
      </dgm:t>
    </dgm:pt>
    <dgm:pt modelId="{94A6A5AC-BEFE-4165-B552-C514D31B3B91}" type="parTrans" cxnId="{BEB70237-EF24-4878-919F-238F7AFF3445}">
      <dgm:prSet/>
      <dgm:spPr/>
      <dgm:t>
        <a:bodyPr/>
        <a:lstStyle/>
        <a:p>
          <a:endParaRPr lang="en-GB"/>
        </a:p>
      </dgm:t>
    </dgm:pt>
    <dgm:pt modelId="{B4550BC7-83E1-4E02-9607-1666BD5AC79A}" type="sibTrans" cxnId="{BEB70237-EF24-4878-919F-238F7AFF3445}">
      <dgm:prSet/>
      <dgm:spPr/>
      <dgm:t>
        <a:bodyPr/>
        <a:lstStyle/>
        <a:p>
          <a:endParaRPr lang="en-GB"/>
        </a:p>
      </dgm:t>
    </dgm:pt>
    <dgm:pt modelId="{3EFC7C31-8BFC-4E37-A543-3DFBD54181F5}">
      <dgm:prSet/>
      <dgm:spPr/>
      <dgm:t>
        <a:bodyPr/>
        <a:lstStyle/>
        <a:p>
          <a:r>
            <a:rPr lang="en-US" dirty="0"/>
            <a:t>Loss functions – [</a:t>
          </a:r>
          <a:r>
            <a:rPr lang="en-US" b="1" dirty="0"/>
            <a:t>Dice Loss</a:t>
          </a:r>
          <a:r>
            <a:rPr lang="en-US" dirty="0"/>
            <a:t>, Tversky Loss, Focal Loss]</a:t>
          </a:r>
        </a:p>
      </dgm:t>
    </dgm:pt>
    <dgm:pt modelId="{A42F042E-E3C8-4318-A03C-AA1C60CC045F}" type="parTrans" cxnId="{AF764F13-033D-4C5C-9BBC-9F5FAF7E7F74}">
      <dgm:prSet/>
      <dgm:spPr/>
      <dgm:t>
        <a:bodyPr/>
        <a:lstStyle/>
        <a:p>
          <a:endParaRPr lang="en-GB"/>
        </a:p>
      </dgm:t>
    </dgm:pt>
    <dgm:pt modelId="{B9C40D0C-A2DE-46C3-9D25-1AD7B0481DC2}" type="sibTrans" cxnId="{AF764F13-033D-4C5C-9BBC-9F5FAF7E7F74}">
      <dgm:prSet/>
      <dgm:spPr/>
      <dgm:t>
        <a:bodyPr/>
        <a:lstStyle/>
        <a:p>
          <a:endParaRPr lang="en-GB"/>
        </a:p>
      </dgm:t>
    </dgm:pt>
    <dgm:pt modelId="{000D7410-984C-4E53-968E-31D2E3353D90}">
      <dgm:prSet/>
      <dgm:spPr/>
      <dgm:t>
        <a:bodyPr/>
        <a:lstStyle/>
        <a:p>
          <a:r>
            <a:rPr lang="en-US" dirty="0"/>
            <a:t>K-Field Cross Validation [ 5 ]</a:t>
          </a:r>
        </a:p>
      </dgm:t>
    </dgm:pt>
    <dgm:pt modelId="{7FA3A439-19A6-4C40-95E2-A152F846CBEB}" type="parTrans" cxnId="{0748F490-65A5-4A7D-A220-3A87A9643E94}">
      <dgm:prSet/>
      <dgm:spPr/>
      <dgm:t>
        <a:bodyPr/>
        <a:lstStyle/>
        <a:p>
          <a:endParaRPr lang="en-GB"/>
        </a:p>
      </dgm:t>
    </dgm:pt>
    <dgm:pt modelId="{480CF064-806C-4A25-9C05-D90D2EA4F686}" type="sibTrans" cxnId="{0748F490-65A5-4A7D-A220-3A87A9643E94}">
      <dgm:prSet/>
      <dgm:spPr/>
      <dgm:t>
        <a:bodyPr/>
        <a:lstStyle/>
        <a:p>
          <a:endParaRPr lang="en-GB"/>
        </a:p>
      </dgm:t>
    </dgm:pt>
    <dgm:pt modelId="{10E0DBF2-B84F-4B81-9A47-EBE430735131}">
      <dgm:prSet/>
      <dgm:spPr/>
      <dgm:t>
        <a:bodyPr/>
        <a:lstStyle/>
        <a:p>
          <a:r>
            <a:rPr lang="en-US" dirty="0"/>
            <a:t>30 to 40 epochs (maximum 2 hours training)</a:t>
          </a:r>
        </a:p>
      </dgm:t>
    </dgm:pt>
    <dgm:pt modelId="{C9BD9C82-64CF-44C7-9DE3-3F71D8A9BF57}" type="parTrans" cxnId="{52BFA72A-E166-495B-ADDE-6293C187C32B}">
      <dgm:prSet/>
      <dgm:spPr/>
      <dgm:t>
        <a:bodyPr/>
        <a:lstStyle/>
        <a:p>
          <a:endParaRPr lang="en-GB"/>
        </a:p>
      </dgm:t>
    </dgm:pt>
    <dgm:pt modelId="{A2E86760-E9F9-463F-BCD2-D86FF2DAA166}" type="sibTrans" cxnId="{52BFA72A-E166-495B-ADDE-6293C187C32B}">
      <dgm:prSet/>
      <dgm:spPr/>
      <dgm:t>
        <a:bodyPr/>
        <a:lstStyle/>
        <a:p>
          <a:endParaRPr lang="en-GB"/>
        </a:p>
      </dgm:t>
    </dgm:pt>
    <dgm:pt modelId="{30D0E031-A2AA-4CCB-AF88-048D3B80FEA8}">
      <dgm:prSet/>
      <dgm:spPr/>
      <dgm:t>
        <a:bodyPr/>
        <a:lstStyle/>
        <a:p>
          <a:r>
            <a:rPr lang="en-US" dirty="0"/>
            <a:t>Early </a:t>
          </a:r>
          <a:r>
            <a:rPr lang="en-US" dirty="0">
              <a:latin typeface="Century Gothic" panose="020B0502020202020204"/>
            </a:rPr>
            <a:t>stopping</a:t>
          </a:r>
          <a:r>
            <a:rPr lang="en-US" dirty="0"/>
            <a:t> epochs – [ 1, 2, 4, </a:t>
          </a:r>
          <a:r>
            <a:rPr lang="en-US" b="1" dirty="0"/>
            <a:t>8</a:t>
          </a:r>
          <a:r>
            <a:rPr lang="en-US" dirty="0"/>
            <a:t>, 16 ]</a:t>
          </a:r>
        </a:p>
      </dgm:t>
    </dgm:pt>
    <dgm:pt modelId="{E7704ABF-C8B1-4287-8BA6-5E4C944046D6}" type="parTrans" cxnId="{0CE0BF4B-77E2-4C34-B2BD-9FB722A2D1B6}">
      <dgm:prSet/>
      <dgm:spPr/>
      <dgm:t>
        <a:bodyPr/>
        <a:lstStyle/>
        <a:p>
          <a:endParaRPr lang="en-GB"/>
        </a:p>
      </dgm:t>
    </dgm:pt>
    <dgm:pt modelId="{D1351C24-3E94-4C57-B529-E08E98049225}" type="sibTrans" cxnId="{0CE0BF4B-77E2-4C34-B2BD-9FB722A2D1B6}">
      <dgm:prSet/>
      <dgm:spPr/>
      <dgm:t>
        <a:bodyPr/>
        <a:lstStyle/>
        <a:p>
          <a:endParaRPr lang="en-GB"/>
        </a:p>
      </dgm:t>
    </dgm:pt>
    <dgm:pt modelId="{F9305186-DA70-4F4A-AACD-A5C152F36BC0}" type="pres">
      <dgm:prSet presAssocID="{1BE9FA9D-98DF-48BA-A511-98C2E8BD4052}" presName="vert0" presStyleCnt="0">
        <dgm:presLayoutVars>
          <dgm:dir/>
          <dgm:animOne val="branch"/>
          <dgm:animLvl val="lvl"/>
        </dgm:presLayoutVars>
      </dgm:prSet>
      <dgm:spPr/>
    </dgm:pt>
    <dgm:pt modelId="{FE156174-0F62-4204-BA6A-0AB3ECAE8B23}" type="pres">
      <dgm:prSet presAssocID="{10E0DBF2-B84F-4B81-9A47-EBE430735131}" presName="thickLine" presStyleLbl="alignNode1" presStyleIdx="0" presStyleCnt="9"/>
      <dgm:spPr/>
    </dgm:pt>
    <dgm:pt modelId="{1658E996-80B2-44C6-B3A5-7FF8899D50AB}" type="pres">
      <dgm:prSet presAssocID="{10E0DBF2-B84F-4B81-9A47-EBE430735131}" presName="horz1" presStyleCnt="0"/>
      <dgm:spPr/>
    </dgm:pt>
    <dgm:pt modelId="{BF4F7CD4-2E16-44C1-B9E8-466D5633C0C6}" type="pres">
      <dgm:prSet presAssocID="{10E0DBF2-B84F-4B81-9A47-EBE430735131}" presName="tx1" presStyleLbl="revTx" presStyleIdx="0" presStyleCnt="9"/>
      <dgm:spPr/>
    </dgm:pt>
    <dgm:pt modelId="{DE24554D-472D-4996-9E0A-628369EF8755}" type="pres">
      <dgm:prSet presAssocID="{10E0DBF2-B84F-4B81-9A47-EBE430735131}" presName="vert1" presStyleCnt="0"/>
      <dgm:spPr/>
    </dgm:pt>
    <dgm:pt modelId="{C39F0B1E-3C10-4551-ACFF-4EBCA1451D09}" type="pres">
      <dgm:prSet presAssocID="{30D0E031-A2AA-4CCB-AF88-048D3B80FEA8}" presName="thickLine" presStyleLbl="alignNode1" presStyleIdx="1" presStyleCnt="9"/>
      <dgm:spPr/>
    </dgm:pt>
    <dgm:pt modelId="{7E7A4982-AF5A-4996-8D4D-36BF0F004CB4}" type="pres">
      <dgm:prSet presAssocID="{30D0E031-A2AA-4CCB-AF88-048D3B80FEA8}" presName="horz1" presStyleCnt="0"/>
      <dgm:spPr/>
    </dgm:pt>
    <dgm:pt modelId="{445CBF97-AB92-4B5D-BB8C-575839B2096B}" type="pres">
      <dgm:prSet presAssocID="{30D0E031-A2AA-4CCB-AF88-048D3B80FEA8}" presName="tx1" presStyleLbl="revTx" presStyleIdx="1" presStyleCnt="9"/>
      <dgm:spPr/>
    </dgm:pt>
    <dgm:pt modelId="{E86065FD-A596-4AC3-AC9D-95A56CB6ECD6}" type="pres">
      <dgm:prSet presAssocID="{30D0E031-A2AA-4CCB-AF88-048D3B80FEA8}" presName="vert1" presStyleCnt="0"/>
      <dgm:spPr/>
    </dgm:pt>
    <dgm:pt modelId="{0133BFDE-7D31-402E-9AF7-85A12E0957CB}" type="pres">
      <dgm:prSet presAssocID="{3EFC7C31-8BFC-4E37-A543-3DFBD54181F5}" presName="thickLine" presStyleLbl="alignNode1" presStyleIdx="2" presStyleCnt="9"/>
      <dgm:spPr/>
    </dgm:pt>
    <dgm:pt modelId="{47ACAC9D-3C90-4B17-A342-98A18CDD3DDD}" type="pres">
      <dgm:prSet presAssocID="{3EFC7C31-8BFC-4E37-A543-3DFBD54181F5}" presName="horz1" presStyleCnt="0"/>
      <dgm:spPr/>
    </dgm:pt>
    <dgm:pt modelId="{B54EF51E-7D96-499A-A612-07FB1EAEDC79}" type="pres">
      <dgm:prSet presAssocID="{3EFC7C31-8BFC-4E37-A543-3DFBD54181F5}" presName="tx1" presStyleLbl="revTx" presStyleIdx="2" presStyleCnt="9"/>
      <dgm:spPr/>
    </dgm:pt>
    <dgm:pt modelId="{86B3B52B-7201-4FE8-B57F-83EC9BED1672}" type="pres">
      <dgm:prSet presAssocID="{3EFC7C31-8BFC-4E37-A543-3DFBD54181F5}" presName="vert1" presStyleCnt="0"/>
      <dgm:spPr/>
    </dgm:pt>
    <dgm:pt modelId="{A823AF96-0D6D-488D-BE81-D77537E61A9A}" type="pres">
      <dgm:prSet presAssocID="{D960AB59-AA1A-4780-92EE-37FF8F3FCA23}" presName="thickLine" presStyleLbl="alignNode1" presStyleIdx="3" presStyleCnt="9"/>
      <dgm:spPr/>
    </dgm:pt>
    <dgm:pt modelId="{35A15822-904D-4BAB-89AD-85A7808DBC0F}" type="pres">
      <dgm:prSet presAssocID="{D960AB59-AA1A-4780-92EE-37FF8F3FCA23}" presName="horz1" presStyleCnt="0"/>
      <dgm:spPr/>
    </dgm:pt>
    <dgm:pt modelId="{423D90CC-B713-4212-BD28-C853AE67DD83}" type="pres">
      <dgm:prSet presAssocID="{D960AB59-AA1A-4780-92EE-37FF8F3FCA23}" presName="tx1" presStyleLbl="revTx" presStyleIdx="3" presStyleCnt="9"/>
      <dgm:spPr/>
    </dgm:pt>
    <dgm:pt modelId="{E2BB4C99-2963-447F-8F52-593E119034CB}" type="pres">
      <dgm:prSet presAssocID="{D960AB59-AA1A-4780-92EE-37FF8F3FCA23}" presName="vert1" presStyleCnt="0"/>
      <dgm:spPr/>
    </dgm:pt>
    <dgm:pt modelId="{8A47DA35-87AA-4B45-BDF2-321C85C3908C}" type="pres">
      <dgm:prSet presAssocID="{C609544B-6D37-46C7-B3F2-7101A816AC81}" presName="thickLine" presStyleLbl="alignNode1" presStyleIdx="4" presStyleCnt="9"/>
      <dgm:spPr/>
    </dgm:pt>
    <dgm:pt modelId="{F71DD99F-D190-426C-815B-0B994F030502}" type="pres">
      <dgm:prSet presAssocID="{C609544B-6D37-46C7-B3F2-7101A816AC81}" presName="horz1" presStyleCnt="0"/>
      <dgm:spPr/>
    </dgm:pt>
    <dgm:pt modelId="{96A7548F-8D7F-4592-AEF7-1D975895F7CA}" type="pres">
      <dgm:prSet presAssocID="{C609544B-6D37-46C7-B3F2-7101A816AC81}" presName="tx1" presStyleLbl="revTx" presStyleIdx="4" presStyleCnt="9"/>
      <dgm:spPr/>
    </dgm:pt>
    <dgm:pt modelId="{12369125-8A84-4389-BAF9-178EF6C2F9FA}" type="pres">
      <dgm:prSet presAssocID="{C609544B-6D37-46C7-B3F2-7101A816AC81}" presName="vert1" presStyleCnt="0"/>
      <dgm:spPr/>
    </dgm:pt>
    <dgm:pt modelId="{B600E29D-56DF-485A-8B8E-35F34380F111}" type="pres">
      <dgm:prSet presAssocID="{D9BD8A24-20E5-4369-851B-4EEAA5E176AE}" presName="thickLine" presStyleLbl="alignNode1" presStyleIdx="5" presStyleCnt="9"/>
      <dgm:spPr/>
    </dgm:pt>
    <dgm:pt modelId="{38E1F5A8-BFD3-48F3-A52E-780788F55915}" type="pres">
      <dgm:prSet presAssocID="{D9BD8A24-20E5-4369-851B-4EEAA5E176AE}" presName="horz1" presStyleCnt="0"/>
      <dgm:spPr/>
    </dgm:pt>
    <dgm:pt modelId="{7D5CC4C0-98AB-45E8-8348-568BFA7A113D}" type="pres">
      <dgm:prSet presAssocID="{D9BD8A24-20E5-4369-851B-4EEAA5E176AE}" presName="tx1" presStyleLbl="revTx" presStyleIdx="5" presStyleCnt="9"/>
      <dgm:spPr/>
    </dgm:pt>
    <dgm:pt modelId="{2EA5B72F-DEB9-4CBB-AB5F-5D7CD9D15F04}" type="pres">
      <dgm:prSet presAssocID="{D9BD8A24-20E5-4369-851B-4EEAA5E176AE}" presName="vert1" presStyleCnt="0"/>
      <dgm:spPr/>
    </dgm:pt>
    <dgm:pt modelId="{F3F9E91E-852D-403D-9F6F-F0820C09B073}" type="pres">
      <dgm:prSet presAssocID="{1B2EC901-FAC7-4149-AF6F-5528D7400BA7}" presName="thickLine" presStyleLbl="alignNode1" presStyleIdx="6" presStyleCnt="9"/>
      <dgm:spPr/>
    </dgm:pt>
    <dgm:pt modelId="{B3DC5B9C-B555-46F6-BD05-4F45D606CC5B}" type="pres">
      <dgm:prSet presAssocID="{1B2EC901-FAC7-4149-AF6F-5528D7400BA7}" presName="horz1" presStyleCnt="0"/>
      <dgm:spPr/>
    </dgm:pt>
    <dgm:pt modelId="{1BC7AEA4-8DC1-4980-9DB6-F52732BBF427}" type="pres">
      <dgm:prSet presAssocID="{1B2EC901-FAC7-4149-AF6F-5528D7400BA7}" presName="tx1" presStyleLbl="revTx" presStyleIdx="6" presStyleCnt="9"/>
      <dgm:spPr/>
    </dgm:pt>
    <dgm:pt modelId="{8B116F14-37BC-4682-A138-8C57C6B65042}" type="pres">
      <dgm:prSet presAssocID="{1B2EC901-FAC7-4149-AF6F-5528D7400BA7}" presName="vert1" presStyleCnt="0"/>
      <dgm:spPr/>
    </dgm:pt>
    <dgm:pt modelId="{0AE84E08-815F-4F6C-8A41-F3CD7EC3ACC6}" type="pres">
      <dgm:prSet presAssocID="{A7CE1104-861B-4C2E-A3D1-73437C75D64A}" presName="thickLine" presStyleLbl="alignNode1" presStyleIdx="7" presStyleCnt="9"/>
      <dgm:spPr/>
    </dgm:pt>
    <dgm:pt modelId="{118C4141-5935-4384-A40E-31832909EE65}" type="pres">
      <dgm:prSet presAssocID="{A7CE1104-861B-4C2E-A3D1-73437C75D64A}" presName="horz1" presStyleCnt="0"/>
      <dgm:spPr/>
    </dgm:pt>
    <dgm:pt modelId="{E7133BEE-A99B-4E17-9776-D3EE23D5F4BF}" type="pres">
      <dgm:prSet presAssocID="{A7CE1104-861B-4C2E-A3D1-73437C75D64A}" presName="tx1" presStyleLbl="revTx" presStyleIdx="7" presStyleCnt="9"/>
      <dgm:spPr/>
    </dgm:pt>
    <dgm:pt modelId="{9EE573EF-8311-4EC8-A46F-904C9D5E71C8}" type="pres">
      <dgm:prSet presAssocID="{A7CE1104-861B-4C2E-A3D1-73437C75D64A}" presName="vert1" presStyleCnt="0"/>
      <dgm:spPr/>
    </dgm:pt>
    <dgm:pt modelId="{C3F999EA-4BEB-4002-BCB9-ABBA25EAC791}" type="pres">
      <dgm:prSet presAssocID="{000D7410-984C-4E53-968E-31D2E3353D90}" presName="thickLine" presStyleLbl="alignNode1" presStyleIdx="8" presStyleCnt="9"/>
      <dgm:spPr/>
    </dgm:pt>
    <dgm:pt modelId="{1A4BD262-1B23-4FA6-851C-89FFA5DE393C}" type="pres">
      <dgm:prSet presAssocID="{000D7410-984C-4E53-968E-31D2E3353D90}" presName="horz1" presStyleCnt="0"/>
      <dgm:spPr/>
    </dgm:pt>
    <dgm:pt modelId="{0610409B-10B9-441E-BF02-C07B822013C0}" type="pres">
      <dgm:prSet presAssocID="{000D7410-984C-4E53-968E-31D2E3353D90}" presName="tx1" presStyleLbl="revTx" presStyleIdx="8" presStyleCnt="9"/>
      <dgm:spPr/>
    </dgm:pt>
    <dgm:pt modelId="{DD244FFB-FC09-43D3-AFC1-65C129BC23DD}" type="pres">
      <dgm:prSet presAssocID="{000D7410-984C-4E53-968E-31D2E3353D90}" presName="vert1" presStyleCnt="0"/>
      <dgm:spPr/>
    </dgm:pt>
  </dgm:ptLst>
  <dgm:cxnLst>
    <dgm:cxn modelId="{ED68F50B-8EDB-4226-B6CB-15F6B9C1C676}" type="presOf" srcId="{1B2EC901-FAC7-4149-AF6F-5528D7400BA7}" destId="{1BC7AEA4-8DC1-4980-9DB6-F52732BBF427}" srcOrd="0" destOrd="0" presId="urn:microsoft.com/office/officeart/2008/layout/LinedList"/>
    <dgm:cxn modelId="{AF764F13-033D-4C5C-9BBC-9F5FAF7E7F74}" srcId="{1BE9FA9D-98DF-48BA-A511-98C2E8BD4052}" destId="{3EFC7C31-8BFC-4E37-A543-3DFBD54181F5}" srcOrd="2" destOrd="0" parTransId="{A42F042E-E3C8-4318-A03C-AA1C60CC045F}" sibTransId="{B9C40D0C-A2DE-46C3-9D25-1AD7B0481DC2}"/>
    <dgm:cxn modelId="{52BFA72A-E166-495B-ADDE-6293C187C32B}" srcId="{1BE9FA9D-98DF-48BA-A511-98C2E8BD4052}" destId="{10E0DBF2-B84F-4B81-9A47-EBE430735131}" srcOrd="0" destOrd="0" parTransId="{C9BD9C82-64CF-44C7-9DE3-3F71D8A9BF57}" sibTransId="{A2E86760-E9F9-463F-BCD2-D86FF2DAA166}"/>
    <dgm:cxn modelId="{A3B74D34-E4CD-4AAE-9AFA-B7C3D44A50FD}" srcId="{1BE9FA9D-98DF-48BA-A511-98C2E8BD4052}" destId="{D960AB59-AA1A-4780-92EE-37FF8F3FCA23}" srcOrd="3" destOrd="0" parTransId="{71C3B8D5-61AC-4685-8628-1B47E8D7C69B}" sibTransId="{7C336BAC-2612-4271-9AB1-37B431E85446}"/>
    <dgm:cxn modelId="{BEB70237-EF24-4878-919F-238F7AFF3445}" srcId="{1BE9FA9D-98DF-48BA-A511-98C2E8BD4052}" destId="{A7CE1104-861B-4C2E-A3D1-73437C75D64A}" srcOrd="7" destOrd="0" parTransId="{94A6A5AC-BEFE-4165-B552-C514D31B3B91}" sibTransId="{B4550BC7-83E1-4E02-9607-1666BD5AC79A}"/>
    <dgm:cxn modelId="{0CE0BF4B-77E2-4C34-B2BD-9FB722A2D1B6}" srcId="{1BE9FA9D-98DF-48BA-A511-98C2E8BD4052}" destId="{30D0E031-A2AA-4CCB-AF88-048D3B80FEA8}" srcOrd="1" destOrd="0" parTransId="{E7704ABF-C8B1-4287-8BA6-5E4C944046D6}" sibTransId="{D1351C24-3E94-4C57-B529-E08E98049225}"/>
    <dgm:cxn modelId="{FE988E8D-B384-4BB2-963C-79D9E0CA4F8A}" srcId="{1BE9FA9D-98DF-48BA-A511-98C2E8BD4052}" destId="{D9BD8A24-20E5-4369-851B-4EEAA5E176AE}" srcOrd="5" destOrd="0" parTransId="{A6FA17A7-102D-4F81-8928-DA2C7E43EFCF}" sibTransId="{2E03C4FB-F447-4F85-9E5D-A58BFD88D2F5}"/>
    <dgm:cxn modelId="{0748F490-65A5-4A7D-A220-3A87A9643E94}" srcId="{1BE9FA9D-98DF-48BA-A511-98C2E8BD4052}" destId="{000D7410-984C-4E53-968E-31D2E3353D90}" srcOrd="8" destOrd="0" parTransId="{7FA3A439-19A6-4C40-95E2-A152F846CBEB}" sibTransId="{480CF064-806C-4A25-9C05-D90D2EA4F686}"/>
    <dgm:cxn modelId="{38917791-2015-49EF-B203-31CA47A68FF0}" type="presOf" srcId="{D9BD8A24-20E5-4369-851B-4EEAA5E176AE}" destId="{7D5CC4C0-98AB-45E8-8348-568BFA7A113D}" srcOrd="0" destOrd="0" presId="urn:microsoft.com/office/officeart/2008/layout/LinedList"/>
    <dgm:cxn modelId="{89828B93-63C4-49D4-BA54-3CDDC060DF98}" type="presOf" srcId="{30D0E031-A2AA-4CCB-AF88-048D3B80FEA8}" destId="{445CBF97-AB92-4B5D-BB8C-575839B2096B}" srcOrd="0" destOrd="0" presId="urn:microsoft.com/office/officeart/2008/layout/LinedList"/>
    <dgm:cxn modelId="{FF23BB99-A8A7-4A42-9C69-46773CF59B7F}" type="presOf" srcId="{3EFC7C31-8BFC-4E37-A543-3DFBD54181F5}" destId="{B54EF51E-7D96-499A-A612-07FB1EAEDC79}" srcOrd="0" destOrd="0" presId="urn:microsoft.com/office/officeart/2008/layout/LinedList"/>
    <dgm:cxn modelId="{AF5305B7-82CC-471F-ADAA-CF7C82215D83}" srcId="{1BE9FA9D-98DF-48BA-A511-98C2E8BD4052}" destId="{1B2EC901-FAC7-4149-AF6F-5528D7400BA7}" srcOrd="6" destOrd="0" parTransId="{E7FAD385-30DD-4DDB-8A58-965C83683CE6}" sibTransId="{29AC4CA8-F270-44D3-8525-24A3F89CDBCF}"/>
    <dgm:cxn modelId="{2889BCB7-8F93-4214-A320-C422339C1803}" type="presOf" srcId="{D960AB59-AA1A-4780-92EE-37FF8F3FCA23}" destId="{423D90CC-B713-4212-BD28-C853AE67DD83}" srcOrd="0" destOrd="0" presId="urn:microsoft.com/office/officeart/2008/layout/LinedList"/>
    <dgm:cxn modelId="{E00D36C8-1870-45DE-9B3F-7AB945B82076}" type="presOf" srcId="{C609544B-6D37-46C7-B3F2-7101A816AC81}" destId="{96A7548F-8D7F-4592-AEF7-1D975895F7CA}" srcOrd="0" destOrd="0" presId="urn:microsoft.com/office/officeart/2008/layout/LinedList"/>
    <dgm:cxn modelId="{CEB9A7CD-3548-4DE7-BA2E-AB401E26F810}" srcId="{1BE9FA9D-98DF-48BA-A511-98C2E8BD4052}" destId="{C609544B-6D37-46C7-B3F2-7101A816AC81}" srcOrd="4" destOrd="0" parTransId="{5C74C8CF-7942-4654-822E-436F020F28FC}" sibTransId="{32F54DDE-99B9-4932-B227-CF0ECA9EFE8C}"/>
    <dgm:cxn modelId="{8FE0E9D6-E896-4AC7-9DBA-71775477BF18}" type="presOf" srcId="{000D7410-984C-4E53-968E-31D2E3353D90}" destId="{0610409B-10B9-441E-BF02-C07B822013C0}" srcOrd="0" destOrd="0" presId="urn:microsoft.com/office/officeart/2008/layout/LinedList"/>
    <dgm:cxn modelId="{2FC755E5-D69A-4F3A-AA2A-62163579C8C3}" type="presOf" srcId="{10E0DBF2-B84F-4B81-9A47-EBE430735131}" destId="{BF4F7CD4-2E16-44C1-B9E8-466D5633C0C6}" srcOrd="0" destOrd="0" presId="urn:microsoft.com/office/officeart/2008/layout/LinedList"/>
    <dgm:cxn modelId="{1FF5B3EE-B968-4019-A10A-EAAEF5130D5A}" type="presOf" srcId="{A7CE1104-861B-4C2E-A3D1-73437C75D64A}" destId="{E7133BEE-A99B-4E17-9776-D3EE23D5F4BF}" srcOrd="0" destOrd="0" presId="urn:microsoft.com/office/officeart/2008/layout/LinedList"/>
    <dgm:cxn modelId="{3075F7FE-A390-4635-918A-DEEB79AD9AFA}" type="presOf" srcId="{1BE9FA9D-98DF-48BA-A511-98C2E8BD4052}" destId="{F9305186-DA70-4F4A-AACD-A5C152F36BC0}" srcOrd="0" destOrd="0" presId="urn:microsoft.com/office/officeart/2008/layout/LinedList"/>
    <dgm:cxn modelId="{F965F404-D3A8-4F7C-B884-ADF971A1F461}" type="presParOf" srcId="{F9305186-DA70-4F4A-AACD-A5C152F36BC0}" destId="{FE156174-0F62-4204-BA6A-0AB3ECAE8B23}" srcOrd="0" destOrd="0" presId="urn:microsoft.com/office/officeart/2008/layout/LinedList"/>
    <dgm:cxn modelId="{7468B267-364D-4006-A2A5-00934F8472CA}" type="presParOf" srcId="{F9305186-DA70-4F4A-AACD-A5C152F36BC0}" destId="{1658E996-80B2-44C6-B3A5-7FF8899D50AB}" srcOrd="1" destOrd="0" presId="urn:microsoft.com/office/officeart/2008/layout/LinedList"/>
    <dgm:cxn modelId="{D2903FFD-1EED-4353-9FA8-5988BD875D9D}" type="presParOf" srcId="{1658E996-80B2-44C6-B3A5-7FF8899D50AB}" destId="{BF4F7CD4-2E16-44C1-B9E8-466D5633C0C6}" srcOrd="0" destOrd="0" presId="urn:microsoft.com/office/officeart/2008/layout/LinedList"/>
    <dgm:cxn modelId="{0E32C051-C7DC-4750-8BA3-AFDEA11BF7D9}" type="presParOf" srcId="{1658E996-80B2-44C6-B3A5-7FF8899D50AB}" destId="{DE24554D-472D-4996-9E0A-628369EF8755}" srcOrd="1" destOrd="0" presId="urn:microsoft.com/office/officeart/2008/layout/LinedList"/>
    <dgm:cxn modelId="{B4CE6CBD-1464-4060-B46F-2D476CB81747}" type="presParOf" srcId="{F9305186-DA70-4F4A-AACD-A5C152F36BC0}" destId="{C39F0B1E-3C10-4551-ACFF-4EBCA1451D09}" srcOrd="2" destOrd="0" presId="urn:microsoft.com/office/officeart/2008/layout/LinedList"/>
    <dgm:cxn modelId="{6CE96AD6-2BEE-4D9F-BB94-312B5F1CAEEA}" type="presParOf" srcId="{F9305186-DA70-4F4A-AACD-A5C152F36BC0}" destId="{7E7A4982-AF5A-4996-8D4D-36BF0F004CB4}" srcOrd="3" destOrd="0" presId="urn:microsoft.com/office/officeart/2008/layout/LinedList"/>
    <dgm:cxn modelId="{0008831B-9DD1-4A10-89E1-BB7945F14679}" type="presParOf" srcId="{7E7A4982-AF5A-4996-8D4D-36BF0F004CB4}" destId="{445CBF97-AB92-4B5D-BB8C-575839B2096B}" srcOrd="0" destOrd="0" presId="urn:microsoft.com/office/officeart/2008/layout/LinedList"/>
    <dgm:cxn modelId="{8E81B942-670A-4F8E-A74B-9D29A4C17E2C}" type="presParOf" srcId="{7E7A4982-AF5A-4996-8D4D-36BF0F004CB4}" destId="{E86065FD-A596-4AC3-AC9D-95A56CB6ECD6}" srcOrd="1" destOrd="0" presId="urn:microsoft.com/office/officeart/2008/layout/LinedList"/>
    <dgm:cxn modelId="{4FE9766A-55C9-47C1-A1E8-8D086D6325B7}" type="presParOf" srcId="{F9305186-DA70-4F4A-AACD-A5C152F36BC0}" destId="{0133BFDE-7D31-402E-9AF7-85A12E0957CB}" srcOrd="4" destOrd="0" presId="urn:microsoft.com/office/officeart/2008/layout/LinedList"/>
    <dgm:cxn modelId="{472DE2B0-DBCC-4261-AF1D-C0D60AC2C1C7}" type="presParOf" srcId="{F9305186-DA70-4F4A-AACD-A5C152F36BC0}" destId="{47ACAC9D-3C90-4B17-A342-98A18CDD3DDD}" srcOrd="5" destOrd="0" presId="urn:microsoft.com/office/officeart/2008/layout/LinedList"/>
    <dgm:cxn modelId="{65A1661A-F414-4273-9438-C084F70B22D9}" type="presParOf" srcId="{47ACAC9D-3C90-4B17-A342-98A18CDD3DDD}" destId="{B54EF51E-7D96-499A-A612-07FB1EAEDC79}" srcOrd="0" destOrd="0" presId="urn:microsoft.com/office/officeart/2008/layout/LinedList"/>
    <dgm:cxn modelId="{77701533-0719-47E5-A401-0E300EA8620C}" type="presParOf" srcId="{47ACAC9D-3C90-4B17-A342-98A18CDD3DDD}" destId="{86B3B52B-7201-4FE8-B57F-83EC9BED1672}" srcOrd="1" destOrd="0" presId="urn:microsoft.com/office/officeart/2008/layout/LinedList"/>
    <dgm:cxn modelId="{EB383113-06C1-493B-B236-2084A7F4148B}" type="presParOf" srcId="{F9305186-DA70-4F4A-AACD-A5C152F36BC0}" destId="{A823AF96-0D6D-488D-BE81-D77537E61A9A}" srcOrd="6" destOrd="0" presId="urn:microsoft.com/office/officeart/2008/layout/LinedList"/>
    <dgm:cxn modelId="{6C7CBC47-27AD-4158-B3E9-F34FEE567E67}" type="presParOf" srcId="{F9305186-DA70-4F4A-AACD-A5C152F36BC0}" destId="{35A15822-904D-4BAB-89AD-85A7808DBC0F}" srcOrd="7" destOrd="0" presId="urn:microsoft.com/office/officeart/2008/layout/LinedList"/>
    <dgm:cxn modelId="{7B7642BB-6ACA-4C48-8C58-4C8BDF1B309C}" type="presParOf" srcId="{35A15822-904D-4BAB-89AD-85A7808DBC0F}" destId="{423D90CC-B713-4212-BD28-C853AE67DD83}" srcOrd="0" destOrd="0" presId="urn:microsoft.com/office/officeart/2008/layout/LinedList"/>
    <dgm:cxn modelId="{8434E2BF-12E5-48ED-8F94-C3AA53A3849B}" type="presParOf" srcId="{35A15822-904D-4BAB-89AD-85A7808DBC0F}" destId="{E2BB4C99-2963-447F-8F52-593E119034CB}" srcOrd="1" destOrd="0" presId="urn:microsoft.com/office/officeart/2008/layout/LinedList"/>
    <dgm:cxn modelId="{DCFAABF2-8FCB-403D-9390-1DEE31705036}" type="presParOf" srcId="{F9305186-DA70-4F4A-AACD-A5C152F36BC0}" destId="{8A47DA35-87AA-4B45-BDF2-321C85C3908C}" srcOrd="8" destOrd="0" presId="urn:microsoft.com/office/officeart/2008/layout/LinedList"/>
    <dgm:cxn modelId="{BE86F4EA-8C38-437A-B1FF-78E50990F809}" type="presParOf" srcId="{F9305186-DA70-4F4A-AACD-A5C152F36BC0}" destId="{F71DD99F-D190-426C-815B-0B994F030502}" srcOrd="9" destOrd="0" presId="urn:microsoft.com/office/officeart/2008/layout/LinedList"/>
    <dgm:cxn modelId="{5A25473F-08D8-4641-B3C4-13E53E9F1D05}" type="presParOf" srcId="{F71DD99F-D190-426C-815B-0B994F030502}" destId="{96A7548F-8D7F-4592-AEF7-1D975895F7CA}" srcOrd="0" destOrd="0" presId="urn:microsoft.com/office/officeart/2008/layout/LinedList"/>
    <dgm:cxn modelId="{BBFAFC90-67A3-4CBC-96B6-A31DE4BC2373}" type="presParOf" srcId="{F71DD99F-D190-426C-815B-0B994F030502}" destId="{12369125-8A84-4389-BAF9-178EF6C2F9FA}" srcOrd="1" destOrd="0" presId="urn:microsoft.com/office/officeart/2008/layout/LinedList"/>
    <dgm:cxn modelId="{DE938C8E-BA9E-4493-8588-D537D682E46A}" type="presParOf" srcId="{F9305186-DA70-4F4A-AACD-A5C152F36BC0}" destId="{B600E29D-56DF-485A-8B8E-35F34380F111}" srcOrd="10" destOrd="0" presId="urn:microsoft.com/office/officeart/2008/layout/LinedList"/>
    <dgm:cxn modelId="{0918C0E9-1CFE-4FAA-8AE8-E11AAB649194}" type="presParOf" srcId="{F9305186-DA70-4F4A-AACD-A5C152F36BC0}" destId="{38E1F5A8-BFD3-48F3-A52E-780788F55915}" srcOrd="11" destOrd="0" presId="urn:microsoft.com/office/officeart/2008/layout/LinedList"/>
    <dgm:cxn modelId="{9330B835-D30A-4120-B42D-E590A0BD291A}" type="presParOf" srcId="{38E1F5A8-BFD3-48F3-A52E-780788F55915}" destId="{7D5CC4C0-98AB-45E8-8348-568BFA7A113D}" srcOrd="0" destOrd="0" presId="urn:microsoft.com/office/officeart/2008/layout/LinedList"/>
    <dgm:cxn modelId="{6202F4AF-E09D-4BF7-90D5-A75FA93F0AAA}" type="presParOf" srcId="{38E1F5A8-BFD3-48F3-A52E-780788F55915}" destId="{2EA5B72F-DEB9-4CBB-AB5F-5D7CD9D15F04}" srcOrd="1" destOrd="0" presId="urn:microsoft.com/office/officeart/2008/layout/LinedList"/>
    <dgm:cxn modelId="{8C2AAB04-6DDF-4814-B070-35326D344102}" type="presParOf" srcId="{F9305186-DA70-4F4A-AACD-A5C152F36BC0}" destId="{F3F9E91E-852D-403D-9F6F-F0820C09B073}" srcOrd="12" destOrd="0" presId="urn:microsoft.com/office/officeart/2008/layout/LinedList"/>
    <dgm:cxn modelId="{1601BF13-55BB-4584-8F83-F31ACBFBA2D4}" type="presParOf" srcId="{F9305186-DA70-4F4A-AACD-A5C152F36BC0}" destId="{B3DC5B9C-B555-46F6-BD05-4F45D606CC5B}" srcOrd="13" destOrd="0" presId="urn:microsoft.com/office/officeart/2008/layout/LinedList"/>
    <dgm:cxn modelId="{5DCF0078-6775-4E81-A839-F6E6AB7A3C41}" type="presParOf" srcId="{B3DC5B9C-B555-46F6-BD05-4F45D606CC5B}" destId="{1BC7AEA4-8DC1-4980-9DB6-F52732BBF427}" srcOrd="0" destOrd="0" presId="urn:microsoft.com/office/officeart/2008/layout/LinedList"/>
    <dgm:cxn modelId="{9211CEFE-ADF5-406E-962C-399764C28C1B}" type="presParOf" srcId="{B3DC5B9C-B555-46F6-BD05-4F45D606CC5B}" destId="{8B116F14-37BC-4682-A138-8C57C6B65042}" srcOrd="1" destOrd="0" presId="urn:microsoft.com/office/officeart/2008/layout/LinedList"/>
    <dgm:cxn modelId="{8CCD9CC7-5C15-4E0D-9838-6D2EDE256EC3}" type="presParOf" srcId="{F9305186-DA70-4F4A-AACD-A5C152F36BC0}" destId="{0AE84E08-815F-4F6C-8A41-F3CD7EC3ACC6}" srcOrd="14" destOrd="0" presId="urn:microsoft.com/office/officeart/2008/layout/LinedList"/>
    <dgm:cxn modelId="{BE7C3C58-0AE4-4AE9-BF50-864F220C6786}" type="presParOf" srcId="{F9305186-DA70-4F4A-AACD-A5C152F36BC0}" destId="{118C4141-5935-4384-A40E-31832909EE65}" srcOrd="15" destOrd="0" presId="urn:microsoft.com/office/officeart/2008/layout/LinedList"/>
    <dgm:cxn modelId="{0C0E9A46-8F45-42BF-A281-FA07ED1F02C5}" type="presParOf" srcId="{118C4141-5935-4384-A40E-31832909EE65}" destId="{E7133BEE-A99B-4E17-9776-D3EE23D5F4BF}" srcOrd="0" destOrd="0" presId="urn:microsoft.com/office/officeart/2008/layout/LinedList"/>
    <dgm:cxn modelId="{A8D9BE56-B82C-4D22-841C-CDFE7F59C860}" type="presParOf" srcId="{118C4141-5935-4384-A40E-31832909EE65}" destId="{9EE573EF-8311-4EC8-A46F-904C9D5E71C8}" srcOrd="1" destOrd="0" presId="urn:microsoft.com/office/officeart/2008/layout/LinedList"/>
    <dgm:cxn modelId="{9A83D6C3-AC56-4ED5-98ED-BA3CDBC25946}" type="presParOf" srcId="{F9305186-DA70-4F4A-AACD-A5C152F36BC0}" destId="{C3F999EA-4BEB-4002-BCB9-ABBA25EAC791}" srcOrd="16" destOrd="0" presId="urn:microsoft.com/office/officeart/2008/layout/LinedList"/>
    <dgm:cxn modelId="{D11AB87E-78EA-42C2-9531-AB16A9C5119E}" type="presParOf" srcId="{F9305186-DA70-4F4A-AACD-A5C152F36BC0}" destId="{1A4BD262-1B23-4FA6-851C-89FFA5DE393C}" srcOrd="17" destOrd="0" presId="urn:microsoft.com/office/officeart/2008/layout/LinedList"/>
    <dgm:cxn modelId="{AA72C16F-2E17-44C3-85C0-818FF877B88E}" type="presParOf" srcId="{1A4BD262-1B23-4FA6-851C-89FFA5DE393C}" destId="{0610409B-10B9-441E-BF02-C07B822013C0}" srcOrd="0" destOrd="0" presId="urn:microsoft.com/office/officeart/2008/layout/LinedList"/>
    <dgm:cxn modelId="{13FD053F-06DA-416B-922D-7E401946A43D}" type="presParOf" srcId="{1A4BD262-1B23-4FA6-851C-89FFA5DE393C}" destId="{DD244FFB-FC09-43D3-AFC1-65C129BC23D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DE0E85-5CE2-4112-ABAE-23FC6E44C7E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C23D53-C81D-4E21-B39F-5E58AEEE2A4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Improve models performance by adding more images</a:t>
          </a:r>
          <a:endParaRPr lang="en-US" dirty="0"/>
        </a:p>
      </dgm:t>
    </dgm:pt>
    <dgm:pt modelId="{9344FD98-727F-44ED-8041-6BC0501000A0}" type="parTrans" cxnId="{14B7E1D4-CC0D-4DFA-A58A-6DFCE55CCC3A}">
      <dgm:prSet/>
      <dgm:spPr/>
      <dgm:t>
        <a:bodyPr/>
        <a:lstStyle/>
        <a:p>
          <a:endParaRPr lang="en-US"/>
        </a:p>
      </dgm:t>
    </dgm:pt>
    <dgm:pt modelId="{4868DDDA-8D21-45F1-BC67-05C2D1153862}" type="sibTrans" cxnId="{14B7E1D4-CC0D-4DFA-A58A-6DFCE55CCC3A}">
      <dgm:prSet/>
      <dgm:spPr/>
      <dgm:t>
        <a:bodyPr/>
        <a:lstStyle/>
        <a:p>
          <a:endParaRPr lang="en-US"/>
        </a:p>
      </dgm:t>
    </dgm:pt>
    <dgm:pt modelId="{FD817AFC-7B4C-45CC-852C-537305FB937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Explore more architectures</a:t>
          </a:r>
          <a:endParaRPr lang="en-US" dirty="0"/>
        </a:p>
      </dgm:t>
    </dgm:pt>
    <dgm:pt modelId="{BDBF0223-689C-43A3-B8C4-2DF1FF9EB7B2}" type="parTrans" cxnId="{BFE0E381-A90F-47B1-A227-DACEB17F203A}">
      <dgm:prSet/>
      <dgm:spPr/>
      <dgm:t>
        <a:bodyPr/>
        <a:lstStyle/>
        <a:p>
          <a:endParaRPr lang="en-US"/>
        </a:p>
      </dgm:t>
    </dgm:pt>
    <dgm:pt modelId="{C0606206-888D-4193-9CB8-040DED9BF6AF}" type="sibTrans" cxnId="{BFE0E381-A90F-47B1-A227-DACEB17F203A}">
      <dgm:prSet/>
      <dgm:spPr/>
      <dgm:t>
        <a:bodyPr/>
        <a:lstStyle/>
        <a:p>
          <a:endParaRPr lang="en-US"/>
        </a:p>
      </dgm:t>
    </dgm:pt>
    <dgm:pt modelId="{6EF7A75F-D8CE-4278-8E84-58A6254EA17D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GB" dirty="0"/>
            <a:t>Improve robustness &amp; stability of </a:t>
          </a:r>
          <a:r>
            <a:rPr lang="en-GB" dirty="0">
              <a:latin typeface="Century Gothic" panose="020B0502020202020204"/>
            </a:rPr>
            <a:t>the GUI</a:t>
          </a:r>
          <a:endParaRPr lang="en-US" dirty="0"/>
        </a:p>
      </dgm:t>
    </dgm:pt>
    <dgm:pt modelId="{BB75189F-A78B-4626-B953-1D687C31030E}" type="parTrans" cxnId="{EFD94E44-C861-4996-B019-779C0FA46B24}">
      <dgm:prSet/>
      <dgm:spPr/>
      <dgm:t>
        <a:bodyPr/>
        <a:lstStyle/>
        <a:p>
          <a:endParaRPr lang="en-US"/>
        </a:p>
      </dgm:t>
    </dgm:pt>
    <dgm:pt modelId="{CE618D62-F960-4260-B9A7-DD39AC3B23C9}" type="sibTrans" cxnId="{EFD94E44-C861-4996-B019-779C0FA46B24}">
      <dgm:prSet/>
      <dgm:spPr/>
      <dgm:t>
        <a:bodyPr/>
        <a:lstStyle/>
        <a:p>
          <a:endParaRPr lang="en-US"/>
        </a:p>
      </dgm:t>
    </dgm:pt>
    <dgm:pt modelId="{22ED86E8-5C48-406A-9813-14265569C60A}" type="pres">
      <dgm:prSet presAssocID="{75DE0E85-5CE2-4112-ABAE-23FC6E44C7E9}" presName="root" presStyleCnt="0">
        <dgm:presLayoutVars>
          <dgm:dir/>
          <dgm:resizeHandles val="exact"/>
        </dgm:presLayoutVars>
      </dgm:prSet>
      <dgm:spPr/>
    </dgm:pt>
    <dgm:pt modelId="{625DADE9-CC3A-4092-AADB-9EE39BC89866}" type="pres">
      <dgm:prSet presAssocID="{A8C23D53-C81D-4E21-B39F-5E58AEEE2A4F}" presName="compNode" presStyleCnt="0"/>
      <dgm:spPr/>
    </dgm:pt>
    <dgm:pt modelId="{3DF0FB6A-8437-4BD9-A241-5B88DC64C30D}" type="pres">
      <dgm:prSet presAssocID="{A8C23D53-C81D-4E21-B39F-5E58AEEE2A4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07D298B-8A51-4735-BAF3-C2D915C65B98}" type="pres">
      <dgm:prSet presAssocID="{A8C23D53-C81D-4E21-B39F-5E58AEEE2A4F}" presName="spaceRect" presStyleCnt="0"/>
      <dgm:spPr/>
    </dgm:pt>
    <dgm:pt modelId="{9737A274-CD35-42F0-9956-42E1BC1E27F9}" type="pres">
      <dgm:prSet presAssocID="{A8C23D53-C81D-4E21-B39F-5E58AEEE2A4F}" presName="textRect" presStyleLbl="revTx" presStyleIdx="0" presStyleCnt="3">
        <dgm:presLayoutVars>
          <dgm:chMax val="1"/>
          <dgm:chPref val="1"/>
        </dgm:presLayoutVars>
      </dgm:prSet>
      <dgm:spPr/>
    </dgm:pt>
    <dgm:pt modelId="{825A30F6-5647-46A9-943D-38F93D788B4E}" type="pres">
      <dgm:prSet presAssocID="{4868DDDA-8D21-45F1-BC67-05C2D1153862}" presName="sibTrans" presStyleCnt="0"/>
      <dgm:spPr/>
    </dgm:pt>
    <dgm:pt modelId="{3CE03633-BE06-4105-AE71-0EDD686397D8}" type="pres">
      <dgm:prSet presAssocID="{FD817AFC-7B4C-45CC-852C-537305FB9372}" presName="compNode" presStyleCnt="0"/>
      <dgm:spPr/>
    </dgm:pt>
    <dgm:pt modelId="{15651056-0658-45A7-A2A8-64D6DA46C0FA}" type="pres">
      <dgm:prSet presAssocID="{FD817AFC-7B4C-45CC-852C-537305FB937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6215608B-5E5E-4B18-BC2B-DBEE19831C2F}" type="pres">
      <dgm:prSet presAssocID="{FD817AFC-7B4C-45CC-852C-537305FB9372}" presName="spaceRect" presStyleCnt="0"/>
      <dgm:spPr/>
    </dgm:pt>
    <dgm:pt modelId="{189F34E1-9515-4FCB-9EC0-460C29D93EAC}" type="pres">
      <dgm:prSet presAssocID="{FD817AFC-7B4C-45CC-852C-537305FB9372}" presName="textRect" presStyleLbl="revTx" presStyleIdx="1" presStyleCnt="3">
        <dgm:presLayoutVars>
          <dgm:chMax val="1"/>
          <dgm:chPref val="1"/>
        </dgm:presLayoutVars>
      </dgm:prSet>
      <dgm:spPr/>
    </dgm:pt>
    <dgm:pt modelId="{9D310B7A-9F0A-45D5-AAC0-B0E017514D0F}" type="pres">
      <dgm:prSet presAssocID="{C0606206-888D-4193-9CB8-040DED9BF6AF}" presName="sibTrans" presStyleCnt="0"/>
      <dgm:spPr/>
    </dgm:pt>
    <dgm:pt modelId="{7D01BFB1-1ABF-47AB-96A1-DA16394220FC}" type="pres">
      <dgm:prSet presAssocID="{6EF7A75F-D8CE-4278-8E84-58A6254EA17D}" presName="compNode" presStyleCnt="0"/>
      <dgm:spPr/>
    </dgm:pt>
    <dgm:pt modelId="{9183C741-3A09-4848-B63A-473C524137FF}" type="pres">
      <dgm:prSet presAssocID="{6EF7A75F-D8CE-4278-8E84-58A6254EA17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87D3183-7C54-49B8-A787-AAA111F6A657}" type="pres">
      <dgm:prSet presAssocID="{6EF7A75F-D8CE-4278-8E84-58A6254EA17D}" presName="spaceRect" presStyleCnt="0"/>
      <dgm:spPr/>
    </dgm:pt>
    <dgm:pt modelId="{B12BFB22-F454-4C95-BF4A-E6A438E0263B}" type="pres">
      <dgm:prSet presAssocID="{6EF7A75F-D8CE-4278-8E84-58A6254EA17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4329D2D-D8E2-49AD-A21A-9E29151E5DB6}" type="presOf" srcId="{A8C23D53-C81D-4E21-B39F-5E58AEEE2A4F}" destId="{9737A274-CD35-42F0-9956-42E1BC1E27F9}" srcOrd="0" destOrd="0" presId="urn:microsoft.com/office/officeart/2018/2/layout/IconLabelList"/>
    <dgm:cxn modelId="{340BFB5B-3C9C-467A-ACE5-F81EB0CF07E3}" type="presOf" srcId="{75DE0E85-5CE2-4112-ABAE-23FC6E44C7E9}" destId="{22ED86E8-5C48-406A-9813-14265569C60A}" srcOrd="0" destOrd="0" presId="urn:microsoft.com/office/officeart/2018/2/layout/IconLabelList"/>
    <dgm:cxn modelId="{EFD94E44-C861-4996-B019-779C0FA46B24}" srcId="{75DE0E85-5CE2-4112-ABAE-23FC6E44C7E9}" destId="{6EF7A75F-D8CE-4278-8E84-58A6254EA17D}" srcOrd="2" destOrd="0" parTransId="{BB75189F-A78B-4626-B953-1D687C31030E}" sibTransId="{CE618D62-F960-4260-B9A7-DD39AC3B23C9}"/>
    <dgm:cxn modelId="{1104657D-071B-4143-8A61-145838689D65}" type="presOf" srcId="{FD817AFC-7B4C-45CC-852C-537305FB9372}" destId="{189F34E1-9515-4FCB-9EC0-460C29D93EAC}" srcOrd="0" destOrd="0" presId="urn:microsoft.com/office/officeart/2018/2/layout/IconLabelList"/>
    <dgm:cxn modelId="{BFE0E381-A90F-47B1-A227-DACEB17F203A}" srcId="{75DE0E85-5CE2-4112-ABAE-23FC6E44C7E9}" destId="{FD817AFC-7B4C-45CC-852C-537305FB9372}" srcOrd="1" destOrd="0" parTransId="{BDBF0223-689C-43A3-B8C4-2DF1FF9EB7B2}" sibTransId="{C0606206-888D-4193-9CB8-040DED9BF6AF}"/>
    <dgm:cxn modelId="{14B7E1D4-CC0D-4DFA-A58A-6DFCE55CCC3A}" srcId="{75DE0E85-5CE2-4112-ABAE-23FC6E44C7E9}" destId="{A8C23D53-C81D-4E21-B39F-5E58AEEE2A4F}" srcOrd="0" destOrd="0" parTransId="{9344FD98-727F-44ED-8041-6BC0501000A0}" sibTransId="{4868DDDA-8D21-45F1-BC67-05C2D1153862}"/>
    <dgm:cxn modelId="{3EC884E8-F07A-44B0-B9D2-CFE58C4995AE}" type="presOf" srcId="{6EF7A75F-D8CE-4278-8E84-58A6254EA17D}" destId="{B12BFB22-F454-4C95-BF4A-E6A438E0263B}" srcOrd="0" destOrd="0" presId="urn:microsoft.com/office/officeart/2018/2/layout/IconLabelList"/>
    <dgm:cxn modelId="{845E1396-254E-4D72-A49D-AAACCE40C1FC}" type="presParOf" srcId="{22ED86E8-5C48-406A-9813-14265569C60A}" destId="{625DADE9-CC3A-4092-AADB-9EE39BC89866}" srcOrd="0" destOrd="0" presId="urn:microsoft.com/office/officeart/2018/2/layout/IconLabelList"/>
    <dgm:cxn modelId="{0EBFFE06-349C-4B41-9E54-FCA1DBCCC6D8}" type="presParOf" srcId="{625DADE9-CC3A-4092-AADB-9EE39BC89866}" destId="{3DF0FB6A-8437-4BD9-A241-5B88DC64C30D}" srcOrd="0" destOrd="0" presId="urn:microsoft.com/office/officeart/2018/2/layout/IconLabelList"/>
    <dgm:cxn modelId="{DF9C998C-48D3-42AB-AAD3-0DEA03577238}" type="presParOf" srcId="{625DADE9-CC3A-4092-AADB-9EE39BC89866}" destId="{107D298B-8A51-4735-BAF3-C2D915C65B98}" srcOrd="1" destOrd="0" presId="urn:microsoft.com/office/officeart/2018/2/layout/IconLabelList"/>
    <dgm:cxn modelId="{183FBCCE-38DF-47FF-B5AC-D78ED50E73AD}" type="presParOf" srcId="{625DADE9-CC3A-4092-AADB-9EE39BC89866}" destId="{9737A274-CD35-42F0-9956-42E1BC1E27F9}" srcOrd="2" destOrd="0" presId="urn:microsoft.com/office/officeart/2018/2/layout/IconLabelList"/>
    <dgm:cxn modelId="{9BF9A37C-144D-4745-A01E-DA6D091EBE0D}" type="presParOf" srcId="{22ED86E8-5C48-406A-9813-14265569C60A}" destId="{825A30F6-5647-46A9-943D-38F93D788B4E}" srcOrd="1" destOrd="0" presId="urn:microsoft.com/office/officeart/2018/2/layout/IconLabelList"/>
    <dgm:cxn modelId="{1C1AD33A-CD5E-4612-863A-6A0A429A1A2F}" type="presParOf" srcId="{22ED86E8-5C48-406A-9813-14265569C60A}" destId="{3CE03633-BE06-4105-AE71-0EDD686397D8}" srcOrd="2" destOrd="0" presId="urn:microsoft.com/office/officeart/2018/2/layout/IconLabelList"/>
    <dgm:cxn modelId="{4C16139E-F26C-4C6F-9C61-4534CAE771C5}" type="presParOf" srcId="{3CE03633-BE06-4105-AE71-0EDD686397D8}" destId="{15651056-0658-45A7-A2A8-64D6DA46C0FA}" srcOrd="0" destOrd="0" presId="urn:microsoft.com/office/officeart/2018/2/layout/IconLabelList"/>
    <dgm:cxn modelId="{33790499-E6A4-4B9B-928B-5186A08E6528}" type="presParOf" srcId="{3CE03633-BE06-4105-AE71-0EDD686397D8}" destId="{6215608B-5E5E-4B18-BC2B-DBEE19831C2F}" srcOrd="1" destOrd="0" presId="urn:microsoft.com/office/officeart/2018/2/layout/IconLabelList"/>
    <dgm:cxn modelId="{F7FC8803-CF45-4EF1-A3AD-6F33B16F9B01}" type="presParOf" srcId="{3CE03633-BE06-4105-AE71-0EDD686397D8}" destId="{189F34E1-9515-4FCB-9EC0-460C29D93EAC}" srcOrd="2" destOrd="0" presId="urn:microsoft.com/office/officeart/2018/2/layout/IconLabelList"/>
    <dgm:cxn modelId="{F1396A8A-B274-4240-9FF4-116ACB57240D}" type="presParOf" srcId="{22ED86E8-5C48-406A-9813-14265569C60A}" destId="{9D310B7A-9F0A-45D5-AAC0-B0E017514D0F}" srcOrd="3" destOrd="0" presId="urn:microsoft.com/office/officeart/2018/2/layout/IconLabelList"/>
    <dgm:cxn modelId="{8DECEBA9-5EFA-40F3-8E9F-DD39D073D082}" type="presParOf" srcId="{22ED86E8-5C48-406A-9813-14265569C60A}" destId="{7D01BFB1-1ABF-47AB-96A1-DA16394220FC}" srcOrd="4" destOrd="0" presId="urn:microsoft.com/office/officeart/2018/2/layout/IconLabelList"/>
    <dgm:cxn modelId="{24FD83D1-5BDF-4DF0-B3BF-4DF5C5F5060A}" type="presParOf" srcId="{7D01BFB1-1ABF-47AB-96A1-DA16394220FC}" destId="{9183C741-3A09-4848-B63A-473C524137FF}" srcOrd="0" destOrd="0" presId="urn:microsoft.com/office/officeart/2018/2/layout/IconLabelList"/>
    <dgm:cxn modelId="{F7E6BE18-731B-48FF-996B-524436D41D08}" type="presParOf" srcId="{7D01BFB1-1ABF-47AB-96A1-DA16394220FC}" destId="{D87D3183-7C54-49B8-A787-AAA111F6A657}" srcOrd="1" destOrd="0" presId="urn:microsoft.com/office/officeart/2018/2/layout/IconLabelList"/>
    <dgm:cxn modelId="{40770B80-04E2-4C94-BF78-B72E213A104D}" type="presParOf" srcId="{7D01BFB1-1ABF-47AB-96A1-DA16394220FC}" destId="{B12BFB22-F454-4C95-BF4A-E6A438E0263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56174-0F62-4204-BA6A-0AB3ECAE8B23}">
      <dsp:nvSpPr>
        <dsp:cNvPr id="0" name=""/>
        <dsp:cNvSpPr/>
      </dsp:nvSpPr>
      <dsp:spPr>
        <a:xfrm>
          <a:off x="0" y="443"/>
          <a:ext cx="10554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4F7CD4-2E16-44C1-B9E8-466D5633C0C6}">
      <dsp:nvSpPr>
        <dsp:cNvPr id="0" name=""/>
        <dsp:cNvSpPr/>
      </dsp:nvSpPr>
      <dsp:spPr>
        <a:xfrm>
          <a:off x="0" y="443"/>
          <a:ext cx="10554574" cy="403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30 to 40 epochs (maximum 2 hours training)</a:t>
          </a:r>
        </a:p>
      </dsp:txBody>
      <dsp:txXfrm>
        <a:off x="0" y="443"/>
        <a:ext cx="10554574" cy="403958"/>
      </dsp:txXfrm>
    </dsp:sp>
    <dsp:sp modelId="{C39F0B1E-3C10-4551-ACFF-4EBCA1451D09}">
      <dsp:nvSpPr>
        <dsp:cNvPr id="0" name=""/>
        <dsp:cNvSpPr/>
      </dsp:nvSpPr>
      <dsp:spPr>
        <a:xfrm>
          <a:off x="0" y="404402"/>
          <a:ext cx="10554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CBF97-AB92-4B5D-BB8C-575839B2096B}">
      <dsp:nvSpPr>
        <dsp:cNvPr id="0" name=""/>
        <dsp:cNvSpPr/>
      </dsp:nvSpPr>
      <dsp:spPr>
        <a:xfrm>
          <a:off x="0" y="404402"/>
          <a:ext cx="10554574" cy="403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Early </a:t>
          </a:r>
          <a:r>
            <a:rPr lang="en-US" sz="1800" kern="1200" dirty="0">
              <a:latin typeface="Century Gothic" panose="020B0502020202020204"/>
            </a:rPr>
            <a:t>stopping</a:t>
          </a:r>
          <a:r>
            <a:rPr lang="en-US" sz="1800" kern="1200" dirty="0"/>
            <a:t> epochs – [ 1, 2, 4, </a:t>
          </a:r>
          <a:r>
            <a:rPr lang="en-US" sz="1800" b="1" kern="1200" dirty="0"/>
            <a:t>8</a:t>
          </a:r>
          <a:r>
            <a:rPr lang="en-US" sz="1800" kern="1200" dirty="0"/>
            <a:t>, 16 ]</a:t>
          </a:r>
        </a:p>
      </dsp:txBody>
      <dsp:txXfrm>
        <a:off x="0" y="404402"/>
        <a:ext cx="10554574" cy="403958"/>
      </dsp:txXfrm>
    </dsp:sp>
    <dsp:sp modelId="{0133BFDE-7D31-402E-9AF7-85A12E0957CB}">
      <dsp:nvSpPr>
        <dsp:cNvPr id="0" name=""/>
        <dsp:cNvSpPr/>
      </dsp:nvSpPr>
      <dsp:spPr>
        <a:xfrm>
          <a:off x="0" y="808360"/>
          <a:ext cx="10554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4EF51E-7D96-499A-A612-07FB1EAEDC79}">
      <dsp:nvSpPr>
        <dsp:cNvPr id="0" name=""/>
        <dsp:cNvSpPr/>
      </dsp:nvSpPr>
      <dsp:spPr>
        <a:xfrm>
          <a:off x="0" y="808360"/>
          <a:ext cx="10554574" cy="403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Loss functions – [</a:t>
          </a:r>
          <a:r>
            <a:rPr lang="en-US" sz="1800" b="1" kern="1200" dirty="0"/>
            <a:t>Dice Loss</a:t>
          </a:r>
          <a:r>
            <a:rPr lang="en-US" sz="1800" kern="1200" dirty="0"/>
            <a:t>, Tversky Loss, Focal Loss]</a:t>
          </a:r>
        </a:p>
      </dsp:txBody>
      <dsp:txXfrm>
        <a:off x="0" y="808360"/>
        <a:ext cx="10554574" cy="403958"/>
      </dsp:txXfrm>
    </dsp:sp>
    <dsp:sp modelId="{A823AF96-0D6D-488D-BE81-D77537E61A9A}">
      <dsp:nvSpPr>
        <dsp:cNvPr id="0" name=""/>
        <dsp:cNvSpPr/>
      </dsp:nvSpPr>
      <dsp:spPr>
        <a:xfrm>
          <a:off x="0" y="1212318"/>
          <a:ext cx="10554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D90CC-B713-4212-BD28-C853AE67DD83}">
      <dsp:nvSpPr>
        <dsp:cNvPr id="0" name=""/>
        <dsp:cNvSpPr/>
      </dsp:nvSpPr>
      <dsp:spPr>
        <a:xfrm>
          <a:off x="0" y="1212318"/>
          <a:ext cx="10554574" cy="403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Adam </a:t>
          </a:r>
          <a:r>
            <a:rPr lang="en-US" sz="1800" kern="1200" dirty="0">
              <a:latin typeface="Century Gothic" panose="020B0502020202020204"/>
            </a:rPr>
            <a:t>optimizer</a:t>
          </a:r>
          <a:endParaRPr lang="en-US" sz="1800" kern="1200" dirty="0"/>
        </a:p>
      </dsp:txBody>
      <dsp:txXfrm>
        <a:off x="0" y="1212318"/>
        <a:ext cx="10554574" cy="403958"/>
      </dsp:txXfrm>
    </dsp:sp>
    <dsp:sp modelId="{8A47DA35-87AA-4B45-BDF2-321C85C3908C}">
      <dsp:nvSpPr>
        <dsp:cNvPr id="0" name=""/>
        <dsp:cNvSpPr/>
      </dsp:nvSpPr>
      <dsp:spPr>
        <a:xfrm>
          <a:off x="0" y="1616276"/>
          <a:ext cx="10554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7548F-8D7F-4592-AEF7-1D975895F7CA}">
      <dsp:nvSpPr>
        <dsp:cNvPr id="0" name=""/>
        <dsp:cNvSpPr/>
      </dsp:nvSpPr>
      <dsp:spPr>
        <a:xfrm>
          <a:off x="0" y="1616276"/>
          <a:ext cx="10554574" cy="403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Starting learning rate – [ 0.1, 0.01, </a:t>
          </a:r>
          <a:r>
            <a:rPr lang="en-US" sz="1800" b="1" kern="1200" dirty="0"/>
            <a:t>0.001</a:t>
          </a:r>
          <a:r>
            <a:rPr lang="en-US" sz="1800" kern="1200" dirty="0"/>
            <a:t>, 0.0001 ]</a:t>
          </a:r>
        </a:p>
      </dsp:txBody>
      <dsp:txXfrm>
        <a:off x="0" y="1616276"/>
        <a:ext cx="10554574" cy="403958"/>
      </dsp:txXfrm>
    </dsp:sp>
    <dsp:sp modelId="{B600E29D-56DF-485A-8B8E-35F34380F111}">
      <dsp:nvSpPr>
        <dsp:cNvPr id="0" name=""/>
        <dsp:cNvSpPr/>
      </dsp:nvSpPr>
      <dsp:spPr>
        <a:xfrm>
          <a:off x="0" y="2020234"/>
          <a:ext cx="10554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CC4C0-98AB-45E8-8348-568BFA7A113D}">
      <dsp:nvSpPr>
        <dsp:cNvPr id="0" name=""/>
        <dsp:cNvSpPr/>
      </dsp:nvSpPr>
      <dsp:spPr>
        <a:xfrm>
          <a:off x="0" y="2020234"/>
          <a:ext cx="10554574" cy="403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ReduceLROnPlateau</a:t>
          </a:r>
          <a:r>
            <a:rPr lang="en-US" sz="1800" kern="1200" dirty="0"/>
            <a:t> - 0.1 every 5 epochs</a:t>
          </a:r>
        </a:p>
      </dsp:txBody>
      <dsp:txXfrm>
        <a:off x="0" y="2020234"/>
        <a:ext cx="10554574" cy="403958"/>
      </dsp:txXfrm>
    </dsp:sp>
    <dsp:sp modelId="{F3F9E91E-852D-403D-9F6F-F0820C09B073}">
      <dsp:nvSpPr>
        <dsp:cNvPr id="0" name=""/>
        <dsp:cNvSpPr/>
      </dsp:nvSpPr>
      <dsp:spPr>
        <a:xfrm>
          <a:off x="0" y="2424192"/>
          <a:ext cx="10554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7AEA4-8DC1-4980-9DB6-F52732BBF427}">
      <dsp:nvSpPr>
        <dsp:cNvPr id="0" name=""/>
        <dsp:cNvSpPr/>
      </dsp:nvSpPr>
      <dsp:spPr>
        <a:xfrm>
          <a:off x="0" y="2424192"/>
          <a:ext cx="10554574" cy="403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Minimum learning rate – 0.0000001</a:t>
          </a:r>
        </a:p>
      </dsp:txBody>
      <dsp:txXfrm>
        <a:off x="0" y="2424192"/>
        <a:ext cx="10554574" cy="403958"/>
      </dsp:txXfrm>
    </dsp:sp>
    <dsp:sp modelId="{0AE84E08-815F-4F6C-8A41-F3CD7EC3ACC6}">
      <dsp:nvSpPr>
        <dsp:cNvPr id="0" name=""/>
        <dsp:cNvSpPr/>
      </dsp:nvSpPr>
      <dsp:spPr>
        <a:xfrm>
          <a:off x="0" y="2828150"/>
          <a:ext cx="10554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133BEE-A99B-4E17-9776-D3EE23D5F4BF}">
      <dsp:nvSpPr>
        <dsp:cNvPr id="0" name=""/>
        <dsp:cNvSpPr/>
      </dsp:nvSpPr>
      <dsp:spPr>
        <a:xfrm>
          <a:off x="0" y="2828150"/>
          <a:ext cx="10554574" cy="403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a typeface="+mn-lt"/>
              <a:cs typeface="+mn-lt"/>
            </a:rPr>
            <a:t>Layer </a:t>
          </a:r>
          <a:r>
            <a:rPr lang="el-GR" sz="1800" kern="1200" dirty="0">
              <a:ea typeface="+mn-lt"/>
              <a:cs typeface="+mn-lt"/>
            </a:rPr>
            <a:t>normalization</a:t>
          </a:r>
          <a:r>
            <a:rPr lang="en-GB" sz="1800" kern="1200" dirty="0">
              <a:ea typeface="+mn-lt"/>
              <a:cs typeface="+mn-lt"/>
            </a:rPr>
            <a:t> [ </a:t>
          </a:r>
          <a:r>
            <a:rPr lang="el-GR" sz="1800" b="1" kern="1200" dirty="0">
              <a:ea typeface="+mn-lt"/>
              <a:cs typeface="+mn-lt"/>
            </a:rPr>
            <a:t>Instance</a:t>
          </a:r>
          <a:r>
            <a:rPr lang="en-GB" sz="1800" kern="1200" dirty="0">
              <a:ea typeface="+mn-lt"/>
              <a:cs typeface="+mn-lt"/>
            </a:rPr>
            <a:t>, batch, group ]</a:t>
          </a:r>
          <a:endParaRPr lang="en-US" sz="1800" kern="1200" dirty="0"/>
        </a:p>
      </dsp:txBody>
      <dsp:txXfrm>
        <a:off x="0" y="2828150"/>
        <a:ext cx="10554574" cy="403958"/>
      </dsp:txXfrm>
    </dsp:sp>
    <dsp:sp modelId="{C3F999EA-4BEB-4002-BCB9-ABBA25EAC791}">
      <dsp:nvSpPr>
        <dsp:cNvPr id="0" name=""/>
        <dsp:cNvSpPr/>
      </dsp:nvSpPr>
      <dsp:spPr>
        <a:xfrm>
          <a:off x="0" y="3232108"/>
          <a:ext cx="10554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10409B-10B9-441E-BF02-C07B822013C0}">
      <dsp:nvSpPr>
        <dsp:cNvPr id="0" name=""/>
        <dsp:cNvSpPr/>
      </dsp:nvSpPr>
      <dsp:spPr>
        <a:xfrm>
          <a:off x="0" y="3232108"/>
          <a:ext cx="10554574" cy="403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K-Field Cross Validation [ 5 ]</a:t>
          </a:r>
        </a:p>
      </dsp:txBody>
      <dsp:txXfrm>
        <a:off x="0" y="3232108"/>
        <a:ext cx="10554574" cy="4039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0FB6A-8437-4BD9-A241-5B88DC64C30D}">
      <dsp:nvSpPr>
        <dsp:cNvPr id="0" name=""/>
        <dsp:cNvSpPr/>
      </dsp:nvSpPr>
      <dsp:spPr>
        <a:xfrm>
          <a:off x="1225236" y="628581"/>
          <a:ext cx="1302444" cy="13024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7A274-CD35-42F0-9956-42E1BC1E27F9}">
      <dsp:nvSpPr>
        <dsp:cNvPr id="0" name=""/>
        <dsp:cNvSpPr/>
      </dsp:nvSpPr>
      <dsp:spPr>
        <a:xfrm>
          <a:off x="429298" y="2287929"/>
          <a:ext cx="28943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Improve models performance by adding more images</a:t>
          </a:r>
          <a:endParaRPr lang="en-US" sz="1500" kern="1200" dirty="0"/>
        </a:p>
      </dsp:txBody>
      <dsp:txXfrm>
        <a:off x="429298" y="2287929"/>
        <a:ext cx="2894321" cy="720000"/>
      </dsp:txXfrm>
    </dsp:sp>
    <dsp:sp modelId="{15651056-0658-45A7-A2A8-64D6DA46C0FA}">
      <dsp:nvSpPr>
        <dsp:cNvPr id="0" name=""/>
        <dsp:cNvSpPr/>
      </dsp:nvSpPr>
      <dsp:spPr>
        <a:xfrm>
          <a:off x="4626064" y="628581"/>
          <a:ext cx="1302444" cy="13024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F34E1-9515-4FCB-9EC0-460C29D93EAC}">
      <dsp:nvSpPr>
        <dsp:cNvPr id="0" name=""/>
        <dsp:cNvSpPr/>
      </dsp:nvSpPr>
      <dsp:spPr>
        <a:xfrm>
          <a:off x="3830126" y="2287929"/>
          <a:ext cx="28943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Explore more architectures</a:t>
          </a:r>
          <a:endParaRPr lang="en-US" sz="1500" kern="1200" dirty="0"/>
        </a:p>
      </dsp:txBody>
      <dsp:txXfrm>
        <a:off x="3830126" y="2287929"/>
        <a:ext cx="2894321" cy="720000"/>
      </dsp:txXfrm>
    </dsp:sp>
    <dsp:sp modelId="{9183C741-3A09-4848-B63A-473C524137FF}">
      <dsp:nvSpPr>
        <dsp:cNvPr id="0" name=""/>
        <dsp:cNvSpPr/>
      </dsp:nvSpPr>
      <dsp:spPr>
        <a:xfrm>
          <a:off x="8026892" y="628581"/>
          <a:ext cx="1302444" cy="13024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BFB22-F454-4C95-BF4A-E6A438E0263B}">
      <dsp:nvSpPr>
        <dsp:cNvPr id="0" name=""/>
        <dsp:cNvSpPr/>
      </dsp:nvSpPr>
      <dsp:spPr>
        <a:xfrm>
          <a:off x="7230954" y="2287929"/>
          <a:ext cx="28943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Improve robustness &amp; stability of </a:t>
          </a:r>
          <a:r>
            <a:rPr lang="en-GB" sz="1500" kern="1200" dirty="0">
              <a:latin typeface="Century Gothic" panose="020B0502020202020204"/>
            </a:rPr>
            <a:t>the GUI</a:t>
          </a:r>
          <a:endParaRPr lang="en-US" sz="1500" kern="1200" dirty="0"/>
        </a:p>
      </dsp:txBody>
      <dsp:txXfrm>
        <a:off x="7230954" y="2287929"/>
        <a:ext cx="289432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2T14:51:53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2T14:51:58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35 202 24575,'-4'2'0,"0"-1"0,1 1 0,0 0 0,-1 0 0,1 1 0,0-1 0,0 1 0,-5 5 0,8-8 0,0 0 0,1 1 0,-1-1 0,0 0 0,0 0 0,0 1 0,0-1 0,1 0 0,-1 1 0,0-1 0,0 0 0,1 0 0,-1 0 0,0 1 0,1-1 0,-1 0 0,0 0 0,0 0 0,1 0 0,-1 0 0,0 1 0,1-1 0,-1 0 0,0 0 0,1 0 0,-1 0 0,0 0 0,1 0 0,-1 0 0,1 0 0,12 0 0,6-1 0,-1-2 0,0-1 0,0 0 0,-1-1 0,1-1 0,-1-1 0,0 0 0,-1-1 0,27-18 0,-40 25 0,-1 0 0,1-1 0,-1 0 0,1 1 0,-1-1 0,0 0 0,0 0 0,0 0 0,0-1 0,0 1 0,0 0 0,0-1 0,-1 0 0,1 1 0,0-4 0,-2 6 0,0-1 0,0 1 0,0 0 0,-1-1 0,1 1 0,0 0 0,0-1 0,0 1 0,-1 0 0,1-1 0,0 1 0,-1 0 0,1 0 0,0-1 0,0 1 0,-1 0 0,1 0 0,0-1 0,-1 1 0,1 0 0,-1 0 0,1 0 0,0 0 0,-1 0 0,1 0 0,-1 0 0,1-1 0,0 1 0,-1 0 0,0 1 0,-14-2 0,13 1 0,-20 2 0,-1 1 0,1 1 0,-31 9 0,173-43 0,-214 40 0,66-6 0,20-4 0,0 1 0,1 0 0,-1 0 0,0 1 0,0 0 0,1 0 0,-11 5 0,48-7 0,-29 0 0,0 0 0,0 0 0,0-1 0,0 1 0,0 0 0,0-1 0,0 1 0,0 0 0,0-1 0,0 1 0,0-1 0,0 1 0,0-1 0,-1 0 0,1 1 0,0-1 0,0 0 0,-1 0 0,1 1 0,0-1 0,-1 0 0,1 0 0,-1 0 0,1 0 0,-1 0 0,1 0 0,-1 0 0,0 0 0,1 0 0,-1 0 0,0 0 0,0 0 0,0-1 0,-1-1 0,0-1 0,0 1 0,0 0 0,-1 0 0,0 1 0,1-1 0,-1 0 0,-3-3 0,-9-15 0,14 20 0,0 0 0,-1 0 0,1 0 0,0-1 0,0 1 0,-1 0 0,1 0 0,0-1 0,0 1 0,0 0 0,1 0 0,-1-1 0,0 1 0,0 0 0,1 0 0,-1 0 0,1-1 0,-1 1 0,1 0 0,-1 0 0,1 0 0,0 0 0,-1 0 0,1 0 0,0 0 0,0 0 0,0 0 0,0 0 0,0 1 0,0-1 0,0 0 0,0 1 0,0-1 0,0 0 0,0 1 0,0-1 0,1 1 0,-1 0 0,1-1 0,8-2 0,1 0 0,-1 0 0,18-1 0,-18 2 0,120-9 0,-181 16 0,-104 16 0,140-16 0,15-5 0,0 0 0,0 0 0,-1 0 0,1 0 0,0 0 0,0 0 0,0 0 0,0 1 0,0-1 0,0 0 0,0 0 0,0 0 0,-1 0 0,1 0 0,0 0 0,0 1 0,0-1 0,0 0 0,0 0 0,0 0 0,0 0 0,0 0 0,0 1 0,0-1 0,0 0 0,0 0 0,0 0 0,0 0 0,0 0 0,0 1 0,0-1 0,0 0 0,0 0 0,0 0 0,0 0 0,0 1 0,0-1 0,0 0 0,0 0 0,1 0 0,-1 0 0,0 0 0,1 1 0,1 0 0,0 0 0,-1 0 0,1 0 0,0-1 0,-1 1 0,1 0 0,0-1 0,0 0 0,-1 1 0,4-1 0,-3 0 0,-1 0 0,0 1 0,0-1 0,0 0 0,0 1 0,0-1 0,0 0 0,0 1 0,0 0 0,-1-1 0,1 1 0,0-1 0,0 1 0,0 0 0,-1 0 0,2 1 0,-1-1 0,0 0 0,-1-1 0,1 1 0,0 0 0,0-1 0,-1 1 0,1 0 0,0-1 0,0 1 0,0-1 0,0 1 0,0-1 0,0 0 0,0 1 0,0-1 0,0 0 0,0 0 0,1 1 0,87-4 0,-119 13 0,-34-1 0,29-4 0,29-4 0,10-1 0,-4 0 0,0 0 0,1 0 0,-1 0 0,0 0 0,0 0 0,1 0 0,-1-1 0,0 1 0,1 0 0,-1 0 0,0 0 0,0 0 0,1 0 0,-1 1 0,0-1 0,1 0 0,-1 0 0,0 0 0,0 0 0,1 0 0,-1 0 0,0 0 0,0 0 0,1 1 0,-1-1 0,0 0 0,0 0 0,1 0 0,-1 1 0,0-1 0,0 0 0,0 0 0,1 1 0,-1-1 0,0 0 0,0 0 0,0 1 0,0-1 0,0 0 0,0 0 0,0 1 0,0-1 0,1 0 0,-1 1 0,0-1 0,0 0 0,0 0 0,0 1 0,0-1 0,-1 0 0,1 1 0,0-1 0,0 1 0,0-1 0,0 1 0,0 0 0,0-1 0,0 1 0,0-1 0,0 1 0,1 0 0,-1-1 0,0 1 0,0-1 0,0 1 0,1 0 0,-1-1 0,0 1 0,1-1 0,-1 1 0,0-1 0,1 1 0,-1-1 0,1 1 0,-1-1 0,1 0 0,0 1 0,9 4 0,1-1 0,0 0 0,1-1 0,-1 0 0,1 0 0,-1-2 0,24 2 0,-13-1 0,65 5 0,-135 3 0,-170 4 0,220-14 0,37 2 0,-38-2 0,1 0 0,0 0 0,0 1 0,0-1 0,0 0 0,0 1 0,-1 0 0,1-1 0,0 1 0,-1 0 0,1 0 0,0 0 0,-1 0 0,1 0 0,-1 0 0,1 0 0,1 3 0,-3-4 0,0 1 0,0 0 0,0 0 0,0-1 0,0 1 0,0 0 0,0 0 0,0-1 0,-1 1 0,1 0 0,0 0 0,0-1 0,-1 1 0,1 0 0,0-1 0,-1 1 0,1-1 0,-1 1 0,1 0 0,-1-1 0,1 1 0,-1-1 0,1 1 0,-1-1 0,1 1 0,-1-1 0,0 0 0,1 1 0,-2 0 0,-24 14 0,21-13 0,0 0 0,-11 8 0,16-6 0,11-2 0,174-3 0,-251 1 0,10-2 0,-71 9 0,278-18 0,-166 15 0,25-6 0,25-4 0,-28 5 0,24-7 0,-31 8 0,1 0 0,0 0 0,-1 0 0,1-1 0,-1 1 0,1 0 0,0-1 0,-1 1 0,1 0 0,-1-1 0,1 1 0,-1 0 0,1-1 0,-1 1 0,0-1 0,1 1 0,-1-1 0,1 0 0,-1 1 0,0-1 0,0 1 0,1-1 0,-1 1 0,0-1 0,0 0 0,0 1 0,1-1 0,-1 0 0,0 1 0,0-1 0,0 0 0,0 1 0,0-1 0,-1 1 0,1-1 0,0 0 0,0 1 0,-1-2 0,1 1 0,0 0 0,0 0 0,0 0 0,0-1 0,0 1 0,0 0 0,0 0 0,0 0 0,0 0 0,0 0 0,0 0 0,1 0 0,-1-1 0,0 1 0,1 0 0,-1 0 0,1 0 0,-1 0 0,1 0 0,0 0 0,-1 1 0,1-1 0,0 0 0,0 0 0,0 0 0,1 0 0,-1-1 0,1 1 0,-1 0 0,1 0 0,-1-1 0,1 1 0,0 1 0,0-1 0,0 0 0,-1 0 0,1 1 0,0-1 0,0 1 0,0-1 0,2 1 0,-6 4 0,0 0 0,0-1 0,0 1 0,-1 0 0,-4 4 0,7-7 0,-16 21 0,16-22 0,0 0 0,0 1 0,-1-1 0,1 1 0,0-1 0,0 0 0,0 1 0,0-1 0,0 0 0,0 1 0,0-1 0,0 1 0,0-1 0,0 0 0,0 1 0,1-1 0,-1 0 0,0 1 0,0-1 0,0 0 0,0 1 0,0-1 0,1 1 0,14 4 0,10-7 0,-21 1 0,1 0 0,-1 1 0,0 0 0,1 0 0,7 1 0,-12-1 0,0 1 0,-1-1 0,1 0 0,0 1 0,0-1 0,0 1 0,0-1 0,-1 0 0,1 1 0,0-1 0,0 0 0,-1 1 0,1-1 0,0 0 0,-1 1 0,1-1 0,0 0 0,-1 0 0,1 1 0,0-1 0,-1 0 0,1 0 0,0 0 0,-1 1 0,1-1 0,-1 0 0,1 0 0,-1 0 0,-8 8 0,9-8 0,0 0 0,0 0 0,0 0 0,1 0 0,-1 0 0,0 0 0,0 0 0,0 0 0,0 0 0,0 0 0,0 0 0,0 0 0,1 1 0,-1-1 0,0 0 0,0 0 0,0 0 0,0 0 0,0 0 0,0 0 0,0 0 0,0 1 0,0-1 0,0 0 0,0 0 0,0 0 0,0 0 0,1 0 0,-1 1 0,0-1 0,0 0 0,0 0 0,0 0 0,0 0 0,-1 0 0,1 1 0,0-1 0,0 0 0,0 0 0,0 0 0,0 0 0,0 0 0,0 0 0,0 1 0,0-1 0,0 0 0,0 0 0,0 0 0,0 0 0,-1 0 0,1 0 0,0 0 0,0 0 0,0 1 0,0-1 0,0 0 0,0 0 0,0 0 0,-1 0 0,1 0 0,0 0 0,0 0 0,0 0 0,0 0 0,0 0 0,-1 0 0,1 0 0,0 0 0,0 0 0,-12 5 0,-32 7 0,34-10 0,-1 0 0,1 1 0,1 1 0,-15 6 0,24-10 0,0 0 0,0 0 0,1 0 0,-1 0 0,0 0 0,0 0 0,1 0 0,-1 0 0,0 0 0,0 0 0,0 0 0,1 1 0,-1-1 0,0 0 0,0 0 0,0 0 0,1 0 0,-1 1 0,0-1 0,0 0 0,0 0 0,0 0 0,1 1 0,-1-1 0,0 0 0,0 0 0,0 1 0,0-1 0,0 0 0,0 0 0,0 1 0,0-1 0,0 0 0,0 0 0,0 1 0,0-1 0,0 0 0,0 0 0,0 1 0,0-1 0,0 0 0,0 0 0,0 1 0,0-1 0,-1 0 0,1 0 0,0 1 0,0-1 0,0 0 0,0 0 0,0 0 0,-1 1 0,1-1 0,0 0 0,0 0 0,0 0 0,-1 0 0,1 1 0,0-1 0,0 0 0,0 0 0,-1 0 0,1 0 0,0 0 0,-1 0 0,21 4 0,-10-3 0,-1 0 0,1-1 0,-1 0 0,1 0 0,-1-1 0,1 0 0,-1-1 0,16-4 0,-25 6 0,0 0 0,0 0 0,0 0 0,0 0 0,0 0 0,0 0 0,0 0 0,0 0 0,1 0 0,-1 0 0,0 0 0,0 0 0,0 0 0,0 0 0,0 0 0,0 0 0,0 0 0,0 0 0,0 0 0,0-1 0,0 1 0,0 0 0,0 0 0,0 0 0,0 0 0,0 0 0,1 0 0,-1 0 0,0 0 0,0 0 0,0 0 0,0 0 0,0 0 0,0 0 0,0 0 0,0-1 0,0 1 0,0 0 0,0 0 0,0 0 0,0 0 0,0 0 0,0 0 0,0 0 0,0 0 0,0 0 0,0 0 0,0 0 0,0 0 0,0 0 0,0-1 0,-1 1 0,1 0 0,0 0 0,0 0 0,0 0 0,0 0 0,0 0 0,0 0 0,0 0 0,0 0 0,0 0 0,0 0 0,-8-4 0,-7-3 0,15 7 0,-1-1 0,1 1 0,0 0 0,0 0 0,-1-1 0,1 1 0,0 0 0,0-1 0,0 1 0,-1 0 0,1-1 0,0 1 0,0 0 0,0-1 0,0 1 0,0 0 0,0-1 0,0 1 0,0 0 0,0-1 0,0 1 0,0-1 0,0 1 0,0 0 0,0-1 0,0 1 0,0 0 0,0-1 0,0 1 0,0 0 0,0-1 0,1 1 0,-1 0 0,0-1 0,0 1 0,0 0 0,1-1 0,-1 1 0,1-1 0,22-22 0,-18 18 0,1 0 0,-1 0 0,0-1 0,6-10 0,-11 16 0,0 0 0,1 0 0,-1 0 0,0 0 0,0 0 0,0 0 0,0 0 0,0 0 0,0 0 0,0 0 0,0 0 0,0 0 0,0 0 0,0-1 0,0 1 0,0 0 0,0 0 0,0 0 0,0 0 0,0 0 0,0 0 0,0 0 0,0 0 0,0 0 0,0 0 0,0 0 0,0 0 0,0-1 0,0 1 0,0 0 0,0 0 0,0 0 0,0 0 0,0 0 0,0 0 0,0 0 0,-1 0 0,1 0 0,0 0 0,0 0 0,0 0 0,0 0 0,0 0 0,0 0 0,0 0 0,0 0 0,0 0 0,0 0 0,0 0 0,0 0 0,0-1 0,0 1 0,-1 0 0,1 0 0,0 0 0,0 0 0,0 0 0,0 0 0,0 0 0,0 1 0,0-1 0,0 0 0,-9 1 0,-17 9 0,15-6 0,-27 2-1365,23-6-5461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77F0-C3F9-4446-A4CA-ACFB4678BA08}" type="datetimeFigureOut">
              <a:rPr lang="en-GB" smtClean="0"/>
              <a:t>15/06/2022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5A4A7-66BA-4A91-B676-55CD9BF15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908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Good morning, I am Manos Markodimitrakis and I will present to you my thesis with title “”.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During my internship I have been working in collaboration with </a:t>
            </a:r>
            <a:r>
              <a:rPr lang="en-GB" dirty="0" err="1"/>
              <a:t>ImVia</a:t>
            </a:r>
            <a:r>
              <a:rPr lang="en-GB" dirty="0"/>
              <a:t> and </a:t>
            </a:r>
            <a:r>
              <a:rPr lang="en-GB" dirty="0" err="1"/>
              <a:t>UoB</a:t>
            </a:r>
            <a:r>
              <a:rPr lang="en-GB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 would like to thanks my colleagues and my supervisor Alain </a:t>
            </a:r>
            <a:r>
              <a:rPr lang="en-GB" dirty="0" err="1"/>
              <a:t>Lalande</a:t>
            </a:r>
            <a:r>
              <a:rPr lang="en-GB" dirty="0"/>
              <a:t> for his guidance.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463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786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consider again the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gravity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and maximum perimeter are the length of the arc</a:t>
            </a:r>
          </a:p>
          <a:p>
            <a:endParaRPr lang="en-GB" dirty="0"/>
          </a:p>
          <a:p>
            <a:r>
              <a:rPr lang="en-GB" dirty="0">
                <a:effectLst/>
                <a:latin typeface="Arial" panose="020B0604020202020204" pitchFamily="34" charset="0"/>
              </a:rPr>
              <a:t>Applying a load F to elastic materials can result in a change in length l. </a:t>
            </a:r>
          </a:p>
          <a:p>
            <a:r>
              <a:rPr lang="en-GB" dirty="0">
                <a:effectLst/>
                <a:latin typeface="Arial" panose="020B0604020202020204" pitchFamily="34" charset="0"/>
              </a:rPr>
              <a:t>The engineering strain ε is the length variation in its vertical direction.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163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309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46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Instance normalisation is summarised as:</a:t>
            </a:r>
          </a:p>
          <a:p>
            <a:endParaRPr lang="en-GB" dirty="0"/>
          </a:p>
          <a:p>
            <a:r>
              <a:rPr lang="en-GB" dirty="0"/>
              <a:t>The mean and standard deviation are computed on the spatial dimensions (H, W) only </a:t>
            </a:r>
          </a:p>
          <a:p>
            <a:r>
              <a:rPr lang="en-GB" dirty="0"/>
              <a:t>and are independent of the batch size and channels (there are </a:t>
            </a:r>
            <a:r>
              <a:rPr lang="en-GB" i="1" dirty="0"/>
              <a:t>N x C</a:t>
            </a:r>
            <a:r>
              <a:rPr lang="en-GB" dirty="0"/>
              <a:t> different norms). </a:t>
            </a:r>
          </a:p>
          <a:p>
            <a:r>
              <a:rPr lang="en-GB" dirty="0"/>
              <a:t>Hence, you can use it with a batch size of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426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Instance normalisation is summarised as:</a:t>
            </a:r>
          </a:p>
          <a:p>
            <a:endParaRPr lang="en-GB" dirty="0"/>
          </a:p>
          <a:p>
            <a:r>
              <a:rPr lang="en-GB" dirty="0"/>
              <a:t>The mean and standard deviation are computed on the spatial dimensions (H, W) only </a:t>
            </a:r>
          </a:p>
          <a:p>
            <a:r>
              <a:rPr lang="en-GB" dirty="0"/>
              <a:t>and are independent of the batch size and channels (there are </a:t>
            </a:r>
            <a:r>
              <a:rPr lang="en-GB" i="1" dirty="0"/>
              <a:t>N x C</a:t>
            </a:r>
            <a:r>
              <a:rPr lang="en-GB" dirty="0"/>
              <a:t> different norms). </a:t>
            </a:r>
          </a:p>
          <a:p>
            <a:r>
              <a:rPr lang="en-GB" dirty="0"/>
              <a:t>Hence, you can use it with a batch size of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8550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Aortic artery is the largest artery in the human body, responsible for the blood flow from the hurt to the whole body.</a:t>
            </a:r>
          </a:p>
          <a:p>
            <a:endParaRPr lang="en-GB" dirty="0"/>
          </a:p>
          <a:p>
            <a:r>
              <a:rPr lang="en-GB" dirty="0"/>
              <a:t>One of the most dangerous implications of the aorta is the aortic aneurysm, where the aorta loses its elastic properties.</a:t>
            </a:r>
          </a:p>
          <a:p>
            <a:endParaRPr lang="en-GB" dirty="0"/>
          </a:p>
          <a:p>
            <a:r>
              <a:rPr lang="en-GB" dirty="0"/>
              <a:t>It becomes more stiff and it is possible that a dissection or rupture may occur.</a:t>
            </a:r>
          </a:p>
          <a:p>
            <a:endParaRPr lang="en-GB" dirty="0"/>
          </a:p>
          <a:p>
            <a:r>
              <a:rPr lang="en-GB" dirty="0"/>
              <a:t>Aortic dissection has high morality rate and surgery is mandatory.</a:t>
            </a:r>
          </a:p>
          <a:p>
            <a:endParaRPr lang="en-GB" dirty="0"/>
          </a:p>
          <a:p>
            <a:r>
              <a:rPr lang="en-GB" dirty="0"/>
              <a:t>In this work we focus only at the ascending aorta where type A and type B aneurysms can occur.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048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the top images we can observe a healthy or compliant aorta, with high elasticity </a:t>
            </a:r>
          </a:p>
          <a:p>
            <a:endParaRPr lang="en-GB" dirty="0"/>
          </a:p>
          <a:p>
            <a:r>
              <a:rPr lang="en-GB" dirty="0"/>
              <a:t>During systole the aortic wall expands to withstand blood pressure, and retracts (getting back to the initial size) during diastole.</a:t>
            </a:r>
          </a:p>
          <a:p>
            <a:endParaRPr lang="en-GB" dirty="0"/>
          </a:p>
          <a:p>
            <a:r>
              <a:rPr lang="en-GB" dirty="0"/>
              <a:t>A non-compliant aorta is presented on the bottom images, where during systole and diastole the aortic wall doesn’t expand.</a:t>
            </a:r>
          </a:p>
          <a:p>
            <a:endParaRPr lang="en-GB" dirty="0"/>
          </a:p>
          <a:p>
            <a:r>
              <a:rPr lang="en-GB" dirty="0"/>
              <a:t>Compliance is define as the relative change in aortic cross-sectional area divided by the change in arterial pressure.</a:t>
            </a:r>
          </a:p>
          <a:p>
            <a:endParaRPr lang="en-GB" dirty="0"/>
          </a:p>
          <a:p>
            <a:r>
              <a:rPr lang="en-GB" dirty="0"/>
              <a:t>From the previous slide, we need to find which slice has the minimum and which has the maximum area -----------------------</a:t>
            </a:r>
            <a:r>
              <a:rPr lang="en-GB" dirty="0">
                <a:sym typeface="Wingdings" panose="05000000000000000000" pitchFamily="2" charset="2"/>
              </a:rPr>
              <a:t> Maybe add connection here with previous slide</a:t>
            </a:r>
            <a:endParaRPr lang="en-GB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Pressure is provided by physicians measured during MRI acquisition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957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asses the elastic properties, physicians acquire MR images across the cardiac cycle.</a:t>
            </a:r>
          </a:p>
          <a:p>
            <a:endParaRPr lang="en-GB" dirty="0"/>
          </a:p>
          <a:p>
            <a:r>
              <a:rPr lang="en-GB" dirty="0"/>
              <a:t>Contouring each slice is necessary, for the process of elasticity evaluation.</a:t>
            </a:r>
          </a:p>
          <a:p>
            <a:endParaRPr lang="en-GB" dirty="0"/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Compliance is very sensitive to noise 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493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process of manual contouring the aorta is an extremely high consuming task</a:t>
            </a:r>
          </a:p>
          <a:p>
            <a:endParaRPr lang="en-GB" dirty="0"/>
          </a:p>
          <a:p>
            <a:r>
              <a:rPr lang="en-GB" dirty="0"/>
              <a:t>And it can introduce intra &amp; inter observer variability</a:t>
            </a:r>
          </a:p>
          <a:p>
            <a:endParaRPr lang="en-GB" dirty="0"/>
          </a:p>
          <a:p>
            <a:r>
              <a:rPr lang="en-GB" dirty="0"/>
              <a:t>To deal with this we propose a fully automated segmentation method using deep neural networks</a:t>
            </a:r>
          </a:p>
          <a:p>
            <a:endParaRPr lang="en-GB" dirty="0"/>
          </a:p>
          <a:p>
            <a:r>
              <a:rPr lang="en-GB" dirty="0"/>
              <a:t>One of the main objective after the segmentation is the calculation of global and local compliance.</a:t>
            </a:r>
          </a:p>
          <a:p>
            <a:endParaRPr lang="en-GB" dirty="0"/>
          </a:p>
          <a:p>
            <a:r>
              <a:rPr lang="en-GB" dirty="0"/>
              <a:t>Lin et al. propose the division of the aorta into four quadrants, to assess local biomechanical properties of the ascending aorta.</a:t>
            </a:r>
          </a:p>
          <a:p>
            <a:endParaRPr lang="en-GB" dirty="0"/>
          </a:p>
          <a:p>
            <a:r>
              <a:rPr lang="en-GB" dirty="0"/>
              <a:t>We aim to compare our in-vivo results with the results of the referenced ex-vivo testing from aortic samples retrieved during surgery.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739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mentioned earlier, in the work of Lin et al. aortic samples are harvested during surgery </a:t>
            </a:r>
          </a:p>
          <a:p>
            <a:endParaRPr lang="en-GB" dirty="0"/>
          </a:p>
          <a:p>
            <a:r>
              <a:rPr lang="en-GB" dirty="0"/>
              <a:t>Afterwards, they divide the aortic wall into four quadrants</a:t>
            </a:r>
          </a:p>
          <a:p>
            <a:endParaRPr lang="en-GB" dirty="0"/>
          </a:p>
          <a:p>
            <a:r>
              <a:rPr lang="en-GB" dirty="0"/>
              <a:t>And they perform biaxial stretching test until the sample is ruptured</a:t>
            </a:r>
          </a:p>
          <a:p>
            <a:endParaRPr lang="en-GB" dirty="0"/>
          </a:p>
          <a:p>
            <a:r>
              <a:rPr lang="en-GB" dirty="0"/>
              <a:t>The purpose of this testing is to measure stiffness properties among the Maximum Young’s Modulus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073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Translation ("move" image on the x-/y-axis)</a:t>
            </a:r>
          </a:p>
          <a:p>
            <a:pPr lvl="0"/>
            <a:r>
              <a:rPr lang="en-GB" dirty="0"/>
              <a:t>Rotation</a:t>
            </a:r>
          </a:p>
          <a:p>
            <a:pPr lvl="0"/>
            <a:r>
              <a:rPr lang="en-GB" dirty="0"/>
              <a:t>Scaling ("zoom" in/out)</a:t>
            </a:r>
          </a:p>
          <a:p>
            <a:pPr lvl="0"/>
            <a:r>
              <a:rPr lang="en-GB" dirty="0"/>
              <a:t>Shear (move one side of the image, turning a square into a trapezoid)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792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Encoder (</a:t>
            </a:r>
            <a:r>
              <a:rPr lang="en-GB" dirty="0" err="1"/>
              <a:t>downsampling</a:t>
            </a:r>
            <a:r>
              <a:rPr lang="en-GB" dirty="0"/>
              <a:t>) – Decoder (</a:t>
            </a:r>
            <a:r>
              <a:rPr lang="en-GB" dirty="0" err="1"/>
              <a:t>upsampling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Encoder produces high level feature maps</a:t>
            </a:r>
          </a:p>
          <a:p>
            <a:endParaRPr lang="en-GB" dirty="0"/>
          </a:p>
          <a:p>
            <a:r>
              <a:rPr lang="en-GB" dirty="0"/>
              <a:t>Bottleneck we lose spatial information – one dimension feature map</a:t>
            </a:r>
          </a:p>
          <a:p>
            <a:endParaRPr lang="en-GB" dirty="0"/>
          </a:p>
          <a:p>
            <a:r>
              <a:rPr lang="en-GB" dirty="0"/>
              <a:t>Decoder high level feature maps to mask (segmentation)</a:t>
            </a:r>
          </a:p>
          <a:p>
            <a:endParaRPr lang="en-GB" dirty="0"/>
          </a:p>
          <a:p>
            <a:r>
              <a:rPr lang="en-GB" dirty="0"/>
              <a:t>Using concatenation, we obtain localization information from high level feature maps of the encoder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296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is not easily comparable, because this is not the same dataset, and not the same technique. It is just to have an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9995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9979-1601-4B02-844A-0E16123783DB}" type="datetime1">
              <a:rPr lang="el-GR" smtClean="0"/>
              <a:t>15/6/2022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748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211-76C6-495E-A4CE-B92373E82996}" type="datetime1">
              <a:rPr lang="el-GR" smtClean="0"/>
              <a:t>15/6/2022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942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1FF01-7B34-4AA1-BB98-EB76FBA66EEE}" type="datetime1">
              <a:rPr lang="el-GR" smtClean="0"/>
              <a:t>15/6/2022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163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402F-C8DB-4A9B-8ABC-E5D75AAADC00}" type="datetime1">
              <a:rPr lang="el-GR" smtClean="0"/>
              <a:t>15/6/2022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31823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6EDB-740A-40A7-9223-7E0E21A9C235}" type="datetime1">
              <a:rPr lang="el-GR" smtClean="0"/>
              <a:t>15/6/2022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80052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0356-C406-4ADB-8333-34DA4EA0C6E1}" type="datetime1">
              <a:rPr lang="el-GR" smtClean="0"/>
              <a:t>15/6/2022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8889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B25BC-4B7B-4D98-AE47-187E133495D3}" type="datetime1">
              <a:rPr lang="el-GR" smtClean="0"/>
              <a:t>15/6/2022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24469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79048-0EB3-4315-BC0D-D05B9493BE72}" type="datetime1">
              <a:rPr lang="el-GR" smtClean="0"/>
              <a:t>15/6/2022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192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391C0-F67D-4BCC-B97C-A13B66E325D7}" type="datetime1">
              <a:rPr lang="el-GR" smtClean="0"/>
              <a:t>15/6/2022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65410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E5C5-5F61-428E-9591-054D678B2E6A}" type="datetime1">
              <a:rPr lang="el-GR" smtClean="0"/>
              <a:t>15/6/2022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17660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620E-3CAB-45EB-805B-98555C231A5F}" type="datetime1">
              <a:rPr lang="el-GR" smtClean="0"/>
              <a:t>15/6/2022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58574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ED49-B12D-4433-A24E-D6E3D39B67F1}" type="datetime1">
              <a:rPr lang="el-GR" smtClean="0"/>
              <a:t>15/6/2022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2892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80A83-9381-4974-9442-2A7DFEDD846F}" type="datetime1">
              <a:rPr lang="el-GR" smtClean="0"/>
              <a:t>15/6/2022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80617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94FDFF7-2FDF-4AF3-B3F2-262DD3EDB349}" type="datetime1">
              <a:rPr lang="el-GR" smtClean="0"/>
              <a:t>15/6/2022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42077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0D678F4-6673-41AC-85A7-DDA12C45C4E6}" type="datetime1">
              <a:rPr lang="el-GR" smtClean="0"/>
              <a:t>15/6/2022</a:t>
            </a:fld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41851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is.fr/qir-en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s://slideplayer.com/slide/15697780/88/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hal.archives-ouvertes.fr/hal-01670549" TargetMode="Externa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00.png"/><Relationship Id="rId7" Type="http://schemas.openxmlformats.org/officeDocument/2006/relationships/hyperlink" Target="https://hal.archives-ouvertes.fr/hal-01670549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researchgate.net/profile/Fahad-Mahdi/publication/346512249/" TargetMode="External"/><Relationship Id="rId5" Type="http://schemas.openxmlformats.org/officeDocument/2006/relationships/hyperlink" Target="https://www.researchgate.net/profile/Fahad-Mahdi/publication/346512249" TargetMode="Externa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8.png"/><Relationship Id="rId7" Type="http://schemas.openxmlformats.org/officeDocument/2006/relationships/hyperlink" Target="https://rumc-gcorg-p-public.s3.amazonaws.com/i/2020/01/21/7f13e1fc.png&#8203;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.stack.imgur.com/OsH4y.png" TargetMode="External"/><Relationship Id="rId5" Type="http://schemas.openxmlformats.org/officeDocument/2006/relationships/image" Target="../media/image29.png"/><Relationship Id="rId4" Type="http://schemas.openxmlformats.org/officeDocument/2006/relationships/image" Target="../media/image25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microsoft.com/office/2018/10/relationships/comments" Target="../comments/modernComment_10C_504AD95A.xml"/><Relationship Id="rId7" Type="http://schemas.openxmlformats.org/officeDocument/2006/relationships/image" Target="../media/image17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5" Type="http://schemas.openxmlformats.org/officeDocument/2006/relationships/hyperlink" Target="https://arxiv.org/abs/1505.04597" TargetMode="External"/><Relationship Id="rId4" Type="http://schemas.openxmlformats.org/officeDocument/2006/relationships/image" Target="../media/image30.png"/><Relationship Id="rId9" Type="http://schemas.openxmlformats.org/officeDocument/2006/relationships/image" Target="../media/image1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F_FEC546D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video" Target="NULL" TargetMode="External"/><Relationship Id="rId7" Type="http://schemas.openxmlformats.org/officeDocument/2006/relationships/image" Target="../media/image3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5.png"/><Relationship Id="rId4" Type="http://schemas.microsoft.com/office/2007/relationships/media" Target="../media/media2.mp4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4.mp4"/><Relationship Id="rId7" Type="http://schemas.openxmlformats.org/officeDocument/2006/relationships/image" Target="../media/image3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9.png"/><Relationship Id="rId4" Type="http://schemas.openxmlformats.org/officeDocument/2006/relationships/video" Target="../media/media4.mp4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1.png"/><Relationship Id="rId2" Type="http://schemas.microsoft.com/office/2018/10/relationships/comments" Target="../comments/modernComment_105_5BBAA4AF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E_930626A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onorhealth.com/sites/default/files/pictures/medical-services/aneurysm-surgery-honorhealth.png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www.ahajournals.org/cms/asset/ad15a2fb-f3a6-4810-8c54-247fe1169899/13ff1.jp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B9780124202191000057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www.researchgate.net/publication/279731326" TargetMode="Externa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upload.wikimedia.org/wikipedia/commons/0/06/Convolution_arithmetic_-_Full_padding_no_strides.gif" TargetMode="External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gif"/><Relationship Id="rId4" Type="http://schemas.openxmlformats.org/officeDocument/2006/relationships/hyperlink" Target="https://media0.giphy.com/media/i4NjAwytgIRDW/giphy.gif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d2l.ai/_images/trans_conv.sv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utersciencewiki.org/index.php/Max-pooling_/_Pooling" TargetMode="External"/><Relationship Id="rId2" Type="http://schemas.openxmlformats.org/officeDocument/2006/relationships/hyperlink" Target="https://production-media.paperswithcode.com/methods/MaxpoolSample2.png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duchesnay.github.io/pystatsml/optimization/optim_gradient_descent.html" TargetMode="Externa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i.stack.imgur.com/EBEms.p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ethen8181.github.io/machine-learning/model_selection/model_selection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C219057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810001" y="639097"/>
            <a:ext cx="6446205" cy="3781101"/>
          </a:xfrm>
        </p:spPr>
        <p:txBody>
          <a:bodyPr>
            <a:noAutofit/>
          </a:bodyPr>
          <a:lstStyle/>
          <a:p>
            <a:r>
              <a:rPr lang="en-GB" sz="3600" dirty="0"/>
              <a:t>Automatic calculation of the local aortic compliance from thoracic cine-MRI</a:t>
            </a:r>
            <a:endParaRPr lang="el-GR" sz="3600" dirty="0">
              <a:cs typeface="Calibri Light"/>
            </a:endParaRP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6446205" cy="785656"/>
          </a:xfrm>
          <a:effectLst/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>
                <a:cs typeface="Calibri"/>
              </a:rPr>
              <a:t>Manos</a:t>
            </a:r>
            <a:r>
              <a:rPr lang="el-GR" dirty="0">
                <a:cs typeface="Calibri"/>
              </a:rPr>
              <a:t> MARKODIMITRAKIS</a:t>
            </a:r>
          </a:p>
          <a:p>
            <a:r>
              <a:rPr lang="el-GR" dirty="0" err="1">
                <a:cs typeface="Calibri"/>
              </a:rPr>
              <a:t>Supervisor</a:t>
            </a:r>
            <a:r>
              <a:rPr lang="el-GR" dirty="0">
                <a:cs typeface="Calibri"/>
              </a:rPr>
              <a:t>: </a:t>
            </a:r>
            <a:r>
              <a:rPr lang="el-GR" dirty="0" err="1">
                <a:cs typeface="Calibri"/>
              </a:rPr>
              <a:t>Alain</a:t>
            </a:r>
            <a:r>
              <a:rPr lang="el-GR" dirty="0">
                <a:cs typeface="Calibri"/>
              </a:rPr>
              <a:t> LALANDE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C9E0B9CF-B27D-4193-B217-EF614E7A6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59" y="0"/>
            <a:ext cx="465065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14">
            <a:extLst>
              <a:ext uri="{FF2B5EF4-FFF2-40B4-BE49-F238E27FC236}">
                <a16:creationId xmlns:a16="http://schemas.microsoft.com/office/drawing/2014/main" id="{AFEEC2B0-DD70-40E3-B299-D2FA7870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806" y="639097"/>
            <a:ext cx="3363730" cy="5582150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Εικόνα 5">
            <a:extLst>
              <a:ext uri="{FF2B5EF4-FFF2-40B4-BE49-F238E27FC236}">
                <a16:creationId xmlns:a16="http://schemas.microsoft.com/office/drawing/2014/main" id="{DA37107D-E654-BF96-C2DD-15F2F973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716" y="963803"/>
            <a:ext cx="2619911" cy="1554480"/>
          </a:xfrm>
          <a:prstGeom prst="rect">
            <a:avLst/>
          </a:prstGeom>
        </p:spPr>
      </p:pic>
      <p:pic>
        <p:nvPicPr>
          <p:cNvPr id="6" name="Εικόνα 6">
            <a:extLst>
              <a:ext uri="{FF2B5EF4-FFF2-40B4-BE49-F238E27FC236}">
                <a16:creationId xmlns:a16="http://schemas.microsoft.com/office/drawing/2014/main" id="{1EF930F9-7005-2E1C-FDC2-06F019073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359" y="2658194"/>
            <a:ext cx="1080623" cy="1554480"/>
          </a:xfrm>
          <a:prstGeom prst="rect">
            <a:avLst/>
          </a:prstGeom>
        </p:spPr>
      </p:pic>
      <p:pic>
        <p:nvPicPr>
          <p:cNvPr id="4" name="Εικόνα 4">
            <a:extLst>
              <a:ext uri="{FF2B5EF4-FFF2-40B4-BE49-F238E27FC236}">
                <a16:creationId xmlns:a16="http://schemas.microsoft.com/office/drawing/2014/main" id="{25F321F2-2C66-51DB-2BB9-EC2A1E2C6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507" y="4352584"/>
            <a:ext cx="2548328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22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6579430-7914-D889-BACB-DCECAB935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4" y="643467"/>
            <a:ext cx="7737591" cy="557106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B2CAAB3F-706F-8E61-A109-098A0AA6A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59728" y="-100349"/>
            <a:ext cx="5347855" cy="743816"/>
          </a:xfrm>
        </p:spPr>
        <p:txBody>
          <a:bodyPr/>
          <a:lstStyle/>
          <a:p>
            <a:r>
              <a:rPr lang="en-GB" dirty="0"/>
              <a:t>End to end pipeline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ED3D6D8-75A3-C175-A19C-624CBF6393C0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6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8882D055-3856-0D10-4FB3-661A7EAB23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57915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Aorta Segmentation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>
                          <a:solidFill>
                            <a:schemeClr val="tx1"/>
                          </a:solidFill>
                        </a:rPr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Conclusions</a:t>
                      </a:r>
                      <a:endParaRPr lang="el-G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6666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5702E66-1EA1-21BB-0893-D3136D55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Dataset</a:t>
            </a:r>
            <a:endParaRPr lang="el-GR" dirty="0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0C4B34-9D78-80ED-0BE1-D607684AE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907531" cy="3636511"/>
          </a:xfrm>
        </p:spPr>
        <p:txBody>
          <a:bodyPr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2D axial cine MRIs prior surgery (in-vivo)</a:t>
            </a:r>
          </a:p>
          <a:p>
            <a:r>
              <a:rPr lang="en-GB" dirty="0">
                <a:ea typeface="+mn-lt"/>
                <a:cs typeface="+mn-lt"/>
              </a:rPr>
              <a:t>73 Acquisitions (30 slices on average)</a:t>
            </a:r>
          </a:p>
          <a:p>
            <a:pPr lvl="1"/>
            <a:r>
              <a:rPr lang="en-GB" dirty="0">
                <a:ea typeface="+mn-lt"/>
                <a:cs typeface="+mn-lt"/>
              </a:rPr>
              <a:t>Dilated - 58  cases</a:t>
            </a:r>
          </a:p>
          <a:p>
            <a:pPr lvl="1"/>
            <a:r>
              <a:rPr lang="en-GB" dirty="0">
                <a:ea typeface="+mn-lt"/>
                <a:cs typeface="+mn-lt"/>
              </a:rPr>
              <a:t>Non Dilated – 15 cases </a:t>
            </a:r>
          </a:p>
          <a:p>
            <a:r>
              <a:rPr lang="en-GB" dirty="0">
                <a:ea typeface="+mn-lt"/>
                <a:cs typeface="+mn-lt"/>
              </a:rPr>
              <a:t>2189 slices in total</a:t>
            </a:r>
          </a:p>
          <a:p>
            <a:pPr lvl="1"/>
            <a:r>
              <a:rPr lang="el-GR" dirty="0">
                <a:ea typeface="+mn-lt"/>
                <a:cs typeface="+mn-lt"/>
              </a:rPr>
              <a:t>Training set:</a:t>
            </a:r>
            <a:r>
              <a:rPr lang="en-GB" dirty="0">
                <a:ea typeface="+mn-lt"/>
                <a:cs typeface="+mn-lt"/>
              </a:rPr>
              <a:t> 77%</a:t>
            </a:r>
            <a:r>
              <a:rPr lang="el-GR" dirty="0">
                <a:ea typeface="+mn-lt"/>
                <a:cs typeface="+mn-lt"/>
              </a:rPr>
              <a:t> </a:t>
            </a:r>
            <a:r>
              <a:rPr lang="en-GB" dirty="0">
                <a:ea typeface="+mn-lt"/>
                <a:cs typeface="+mn-lt"/>
              </a:rPr>
              <a:t>(</a:t>
            </a:r>
            <a:r>
              <a:rPr lang="el-GR" dirty="0">
                <a:ea typeface="+mn-lt"/>
                <a:cs typeface="+mn-lt"/>
              </a:rPr>
              <a:t>1784</a:t>
            </a:r>
            <a:r>
              <a:rPr lang="en-GB" dirty="0">
                <a:ea typeface="+mn-lt"/>
                <a:cs typeface="+mn-lt"/>
              </a:rPr>
              <a:t> images)</a:t>
            </a:r>
            <a:endParaRPr lang="el-GR" dirty="0">
              <a:cs typeface="Calibri"/>
            </a:endParaRPr>
          </a:p>
          <a:p>
            <a:pPr lvl="1"/>
            <a:r>
              <a:rPr lang="el-GR" dirty="0">
                <a:ea typeface="+mn-lt"/>
                <a:cs typeface="+mn-lt"/>
              </a:rPr>
              <a:t>Test set images: </a:t>
            </a:r>
            <a:r>
              <a:rPr lang="en-GB" dirty="0">
                <a:ea typeface="+mn-lt"/>
                <a:cs typeface="+mn-lt"/>
              </a:rPr>
              <a:t>23% (</a:t>
            </a:r>
            <a:r>
              <a:rPr lang="el-GR" dirty="0">
                <a:ea typeface="+mn-lt"/>
                <a:cs typeface="+mn-lt"/>
              </a:rPr>
              <a:t>405</a:t>
            </a:r>
            <a:r>
              <a:rPr lang="en-GB" dirty="0">
                <a:ea typeface="+mn-lt"/>
                <a:cs typeface="+mn-lt"/>
              </a:rPr>
              <a:t> images)</a:t>
            </a:r>
          </a:p>
          <a:p>
            <a:r>
              <a:rPr lang="en-GB" sz="1800" dirty="0"/>
              <a:t>Ground truth segmentations </a:t>
            </a:r>
            <a:r>
              <a:rPr lang="en-GB" dirty="0"/>
              <a:t>have</a:t>
            </a:r>
            <a:r>
              <a:rPr lang="en-GB" sz="1800" dirty="0"/>
              <a:t> been extracted by experts with </a:t>
            </a:r>
            <a:r>
              <a:rPr lang="en-GB" dirty="0"/>
              <a:t>the </a:t>
            </a:r>
            <a:r>
              <a:rPr lang="en-GB" sz="1800" dirty="0"/>
              <a:t>semi-automated software </a:t>
            </a:r>
            <a:r>
              <a:rPr lang="en-GB" dirty="0"/>
              <a:t>QIR</a:t>
            </a:r>
            <a:endParaRPr lang="en-GB" sz="18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01653B5-A752-D106-25C2-A3EA5E4CC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84894"/>
            <a:ext cx="4681728" cy="3511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361082-727A-5E6B-62D4-AAF08BD425D0}"/>
              </a:ext>
            </a:extLst>
          </p:cNvPr>
          <p:cNvSpPr txBox="1"/>
          <p:nvPr/>
        </p:nvSpPr>
        <p:spPr>
          <a:xfrm>
            <a:off x="818712" y="6234297"/>
            <a:ext cx="6426759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sz="1000" dirty="0">
                <a:cs typeface="Calibri"/>
              </a:rPr>
              <a:t>Sources: </a:t>
            </a:r>
            <a:r>
              <a:rPr lang="en-GB" sz="1000" dirty="0"/>
              <a:t>QIR software </a:t>
            </a:r>
            <a:r>
              <a:rPr lang="en-GB" sz="1000" dirty="0">
                <a:hlinkClick r:id="rId3"/>
              </a:rPr>
              <a:t>https://www.casis.fr/qir-en/</a:t>
            </a:r>
            <a:r>
              <a:rPr lang="en-GB" sz="1000" dirty="0"/>
              <a:t> , image </a:t>
            </a:r>
            <a:r>
              <a:rPr lang="en-GB" sz="1000" dirty="0">
                <a:cs typeface="Calibri"/>
                <a:hlinkClick r:id="rId4"/>
              </a:rPr>
              <a:t>https://slideplayer.com/slide/15697780/88/</a:t>
            </a:r>
            <a:endParaRPr lang="en-GB" sz="1000" dirty="0"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156ED3-B04D-FE53-C527-213CAF17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10</a:t>
            </a:fld>
            <a:endParaRPr lang="el-G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599319-C513-BD97-9EFB-2C55B03EB0E8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7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25F1DBE6-6AF6-F5F7-0050-474FBA0C10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57915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Aorta Segmentation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>
                          <a:solidFill>
                            <a:schemeClr val="tx1"/>
                          </a:solidFill>
                        </a:rPr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Conclusions</a:t>
                      </a:r>
                      <a:endParaRPr lang="el-G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pic>
        <p:nvPicPr>
          <p:cNvPr id="11" name="Picture 10" descr="A picture containing silhouette, night sky&#10;&#10;Description automatically generated">
            <a:extLst>
              <a:ext uri="{FF2B5EF4-FFF2-40B4-BE49-F238E27FC236}">
                <a16:creationId xmlns:a16="http://schemas.microsoft.com/office/drawing/2014/main" id="{1C89114E-E3A3-D09C-078F-B627D29FAD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8" y="2261316"/>
            <a:ext cx="5384789" cy="353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31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841A8-4AE6-EAC4-28DC-6BE544FA5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45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182" y="1040261"/>
            <a:ext cx="6410084" cy="47915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B9D8E9-340B-A140-09B3-55213E356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  <a14:imgEffect>
                      <a14:brightnessContrast bright="45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5873" y="739266"/>
            <a:ext cx="3854945" cy="228405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2505BD-FD04-17CA-918D-C57147DD41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0000"/>
                    </a14:imgEffect>
                    <a14:imgEffect>
                      <a14:brightnessContrast bright="45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5873" y="3961088"/>
            <a:ext cx="3854945" cy="2043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8D04BC0-0388-4564-1D96-704BCDF0BA15}"/>
              </a:ext>
            </a:extLst>
          </p:cNvPr>
          <p:cNvSpPr txBox="1"/>
          <p:nvPr/>
        </p:nvSpPr>
        <p:spPr>
          <a:xfrm>
            <a:off x="477012" y="6352719"/>
            <a:ext cx="6116714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000" dirty="0"/>
              <a:t>Source: </a:t>
            </a:r>
            <a:r>
              <a:rPr lang="en-GB" sz="1000" dirty="0">
                <a:hlinkClick r:id="rId8"/>
              </a:rPr>
              <a:t>https://hal.archives-ouvertes.fr/hal-01670549</a:t>
            </a:r>
            <a:r>
              <a:rPr lang="en-GB" sz="1000" dirty="0"/>
              <a:t> (edited)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8A1BDC-9744-8620-59AD-444D0E354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11</a:t>
            </a:fld>
            <a:endParaRPr lang="el-G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EE5611-3C76-2C7F-587E-5B561D9E14DB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FA915B-ADA3-4294-FEFB-BE63A557741E}"/>
              </a:ext>
            </a:extLst>
          </p:cNvPr>
          <p:cNvSpPr/>
          <p:nvPr/>
        </p:nvSpPr>
        <p:spPr>
          <a:xfrm>
            <a:off x="2080260" y="3268134"/>
            <a:ext cx="47244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1D8184-C6EE-6507-71E5-40CD0FF0F913}"/>
              </a:ext>
            </a:extLst>
          </p:cNvPr>
          <p:cNvSpPr/>
          <p:nvPr/>
        </p:nvSpPr>
        <p:spPr>
          <a:xfrm>
            <a:off x="5219700" y="3260858"/>
            <a:ext cx="47244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C29ECF-4213-DC8F-5FA4-5BB1AD865283}"/>
              </a:ext>
            </a:extLst>
          </p:cNvPr>
          <p:cNvSpPr/>
          <p:nvPr/>
        </p:nvSpPr>
        <p:spPr>
          <a:xfrm>
            <a:off x="2054910" y="5553326"/>
            <a:ext cx="47244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71230D-601F-FD90-0DC2-164EEE03E236}"/>
              </a:ext>
            </a:extLst>
          </p:cNvPr>
          <p:cNvSpPr/>
          <p:nvPr/>
        </p:nvSpPr>
        <p:spPr>
          <a:xfrm>
            <a:off x="5219700" y="5553326"/>
            <a:ext cx="47244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8519CF-0E9E-0C81-CE8E-1C624BD43076}"/>
              </a:ext>
            </a:extLst>
          </p:cNvPr>
          <p:cNvSpPr/>
          <p:nvPr/>
        </p:nvSpPr>
        <p:spPr>
          <a:xfrm>
            <a:off x="8371620" y="3003853"/>
            <a:ext cx="47244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A3C29E-260C-E5BB-CDCD-6152DD2C1E04}"/>
              </a:ext>
            </a:extLst>
          </p:cNvPr>
          <p:cNvSpPr/>
          <p:nvPr/>
        </p:nvSpPr>
        <p:spPr>
          <a:xfrm>
            <a:off x="10354917" y="3000022"/>
            <a:ext cx="47244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A515B4-1B6C-4179-2D5F-871E7E110ED4}"/>
              </a:ext>
            </a:extLst>
          </p:cNvPr>
          <p:cNvSpPr/>
          <p:nvPr/>
        </p:nvSpPr>
        <p:spPr>
          <a:xfrm>
            <a:off x="8464994" y="5799547"/>
            <a:ext cx="47244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CC7DA8-618E-D4AA-2A14-4E09A3D27A68}"/>
              </a:ext>
            </a:extLst>
          </p:cNvPr>
          <p:cNvSpPr/>
          <p:nvPr/>
        </p:nvSpPr>
        <p:spPr>
          <a:xfrm>
            <a:off x="10354917" y="5799547"/>
            <a:ext cx="47244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1E1E5-3CDF-5C7C-1258-3F272F9B3833}"/>
              </a:ext>
            </a:extLst>
          </p:cNvPr>
          <p:cNvSpPr txBox="1"/>
          <p:nvPr/>
        </p:nvSpPr>
        <p:spPr>
          <a:xfrm>
            <a:off x="2697639" y="54573"/>
            <a:ext cx="214353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dirty="0"/>
              <a:t>Non noisy images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CCEB77-AD31-9D50-F45C-C22F3AE0F7D5}"/>
              </a:ext>
            </a:extLst>
          </p:cNvPr>
          <p:cNvSpPr txBox="1"/>
          <p:nvPr/>
        </p:nvSpPr>
        <p:spPr>
          <a:xfrm>
            <a:off x="8800042" y="556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Noisy images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FA4110-9DB6-F790-F859-52E02FB5A245}"/>
              </a:ext>
            </a:extLst>
          </p:cNvPr>
          <p:cNvSpPr/>
          <p:nvPr/>
        </p:nvSpPr>
        <p:spPr>
          <a:xfrm>
            <a:off x="7741533" y="2659380"/>
            <a:ext cx="228987" cy="167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EAA259-D8E0-B6AC-6253-9FDC6C06B717}"/>
              </a:ext>
            </a:extLst>
          </p:cNvPr>
          <p:cNvSpPr/>
          <p:nvPr/>
        </p:nvSpPr>
        <p:spPr>
          <a:xfrm>
            <a:off x="9859893" y="2673137"/>
            <a:ext cx="228987" cy="167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29" name="Table 2">
            <a:extLst>
              <a:ext uri="{FF2B5EF4-FFF2-40B4-BE49-F238E27FC236}">
                <a16:creationId xmlns:a16="http://schemas.microsoft.com/office/drawing/2014/main" id="{27A51333-1DDF-BDA5-F825-0ED44F51E4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57915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Aorta Segmentation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>
                          <a:solidFill>
                            <a:schemeClr val="tx1"/>
                          </a:solidFill>
                        </a:rPr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Conclusions</a:t>
                      </a:r>
                      <a:endParaRPr lang="el-G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30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8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5702E66-1EA1-21BB-0893-D3136D55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Preprocessing &amp; </a:t>
            </a:r>
            <a:r>
              <a:rPr lang="en-GB" dirty="0"/>
              <a:t>Data Augmentation</a:t>
            </a:r>
            <a:endParaRPr lang="el-GR" dirty="0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0C4B34-9D78-80ED-0BE1-D607684AE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840216" cy="4188525"/>
          </a:xfrm>
        </p:spPr>
        <p:txBody>
          <a:bodyPr>
            <a:normAutofit/>
          </a:bodyPr>
          <a:lstStyle/>
          <a:p>
            <a:r>
              <a:rPr lang="en-GB" dirty="0"/>
              <a:t>Minimum – Maximum Normalization</a:t>
            </a:r>
          </a:p>
          <a:p>
            <a:r>
              <a:rPr lang="en-GB" dirty="0"/>
              <a:t>Contrast stretching</a:t>
            </a:r>
          </a:p>
          <a:p>
            <a:r>
              <a:rPr lang="en-GB" dirty="0"/>
              <a:t>Center cropping &amp; zero padding</a:t>
            </a:r>
          </a:p>
          <a:p>
            <a:r>
              <a:rPr lang="en-GB" dirty="0"/>
              <a:t>Data augmentation (50% prob)</a:t>
            </a:r>
          </a:p>
          <a:p>
            <a:pPr lvl="1"/>
            <a:r>
              <a:rPr lang="en-GB" dirty="0"/>
              <a:t>Random rotation (20 degrees max)</a:t>
            </a:r>
          </a:p>
          <a:p>
            <a:pPr lvl="1"/>
            <a:r>
              <a:rPr lang="en-GB" dirty="0"/>
              <a:t>Horizontal &amp; vertical flips</a:t>
            </a:r>
          </a:p>
          <a:p>
            <a:pPr lvl="1"/>
            <a:r>
              <a:rPr lang="en-GB" dirty="0"/>
              <a:t>Affine transformations</a:t>
            </a:r>
          </a:p>
          <a:p>
            <a:endParaRPr lang="en-GB" dirty="0"/>
          </a:p>
        </p:txBody>
      </p:sp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E66F7F85-6CF0-B0D3-D1E8-C2B94871B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16" y="2021683"/>
            <a:ext cx="5852172" cy="43891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4D1D29-6078-1C60-1C45-03AF1DCC9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16" y="2021682"/>
            <a:ext cx="5852172" cy="4389129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42F822F8-5BD9-B290-A789-2D7E7934B4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16" y="2021682"/>
            <a:ext cx="5852172" cy="4389129"/>
          </a:xfrm>
          <a:prstGeom prst="rect">
            <a:avLst/>
          </a:prstGeom>
        </p:spPr>
      </p:pic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A795022C-6F82-6206-170E-F470DFAF8E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16" y="2021681"/>
            <a:ext cx="5852172" cy="43891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432F1-A959-85C9-9C1A-B3A3819E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12</a:t>
            </a:fld>
            <a:endParaRPr lang="el-G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48AD09-068F-97E9-CADA-BDB6E20E9414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</a:t>
            </a:r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5F875206-11EC-2024-E37D-4A804D56B0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57915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Aorta Segmentation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>
                          <a:solidFill>
                            <a:schemeClr val="tx1"/>
                          </a:solidFill>
                        </a:rPr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Conclusions</a:t>
                      </a:r>
                      <a:endParaRPr lang="el-G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76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5702E66-1EA1-21BB-0893-D3136D55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639443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Metrics &amp; Loss Function</a:t>
            </a:r>
          </a:p>
        </p:txBody>
      </p:sp>
      <p:sp>
        <p:nvSpPr>
          <p:cNvPr id="47" name="Θέση περιεχομένου 2">
            <a:extLst>
              <a:ext uri="{FF2B5EF4-FFF2-40B4-BE49-F238E27FC236}">
                <a16:creationId xmlns:a16="http://schemas.microsoft.com/office/drawing/2014/main" id="{0D7F0833-7133-2BDD-D784-20CBEC5E9269}"/>
              </a:ext>
            </a:extLst>
          </p:cNvPr>
          <p:cNvSpPr txBox="1">
            <a:spLocks/>
          </p:cNvSpPr>
          <p:nvPr/>
        </p:nvSpPr>
        <p:spPr>
          <a:xfrm>
            <a:off x="818713" y="2831275"/>
            <a:ext cx="7199220" cy="129222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Wingdings 2" charset="2"/>
              <a:buNone/>
            </a:pPr>
            <a:endParaRPr lang="en-US" dirty="0">
              <a:cs typeface="Calibri"/>
            </a:endParaRPr>
          </a:p>
          <a:p>
            <a:pPr marL="0" indent="0">
              <a:lnSpc>
                <a:spcPct val="90000"/>
              </a:lnSpc>
              <a:buFont typeface="Wingdings 2" charset="2"/>
              <a:buNone/>
            </a:pPr>
            <a:endParaRPr lang="en-US" dirty="0">
              <a:cs typeface="Calibri"/>
            </a:endParaRPr>
          </a:p>
          <a:p>
            <a:pPr marL="0" indent="0">
              <a:lnSpc>
                <a:spcPct val="90000"/>
              </a:lnSpc>
              <a:buFont typeface="Wingdings 2" charset="2"/>
              <a:buNone/>
            </a:pPr>
            <a:endParaRPr lang="en-US" dirty="0">
              <a:cs typeface="Calibri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3CC03BF-30FA-F4B6-2DBC-7E6E639C3F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5" t="4481" r="10890"/>
          <a:stretch/>
        </p:blipFill>
        <p:spPr>
          <a:xfrm>
            <a:off x="4271661" y="2164654"/>
            <a:ext cx="4800600" cy="1859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Θέση περιεχομένου 2">
                <a:extLst>
                  <a:ext uri="{FF2B5EF4-FFF2-40B4-BE49-F238E27FC236}">
                    <a16:creationId xmlns:a16="http://schemas.microsoft.com/office/drawing/2014/main" id="{16DBB253-043F-49CC-95DF-6C9CCF139D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1143" y="2164654"/>
                <a:ext cx="3990083" cy="2601172"/>
              </a:xfrm>
              <a:prstGeom prst="rect">
                <a:avLst/>
              </a:prstGeom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Calibri"/>
                        </a:rPr>
                        <m:t>𝑃𝑟𝑒𝑐𝑖𝑠𝑖𝑜𝑛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𝑇𝑃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𝑇𝑃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cs typeface="Calibri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i="1" dirty="0">
                  <a:latin typeface="Cambria Math" panose="02040503050406030204" pitchFamily="18" charset="0"/>
                  <a:cs typeface="Calibri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Calibri"/>
                        </a:rPr>
                        <m:t>𝑅𝑒𝑐𝑎𝑙𝑙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𝑇𝑃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𝑇𝑃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i="1" dirty="0">
                  <a:cs typeface="Calibri"/>
                </a:endParaRPr>
              </a:p>
              <a:p>
                <a:pPr marL="0" indent="0">
                  <a:lnSpc>
                    <a:spcPct val="90000"/>
                  </a:lnSpc>
                  <a:buFont typeface="Wingdings 2" charset="2"/>
                  <a:buNone/>
                </a:pPr>
                <a:endParaRPr lang="en-US" dirty="0">
                  <a:cs typeface="Calibri"/>
                </a:endParaRPr>
              </a:p>
              <a:p>
                <a:pPr marL="0" indent="0">
                  <a:lnSpc>
                    <a:spcPct val="90000"/>
                  </a:lnSpc>
                  <a:buFont typeface="Wingdings 2" charset="2"/>
                  <a:buNone/>
                </a:pPr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25" name="Θέση περιεχομένου 2">
                <a:extLst>
                  <a:ext uri="{FF2B5EF4-FFF2-40B4-BE49-F238E27FC236}">
                    <a16:creationId xmlns:a16="http://schemas.microsoft.com/office/drawing/2014/main" id="{16DBB253-043F-49CC-95DF-6C9CCF139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43" y="2164654"/>
                <a:ext cx="3990083" cy="2601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 descr="A picture containing chart&#10;&#10;Description automatically generated">
            <a:extLst>
              <a:ext uri="{FF2B5EF4-FFF2-40B4-BE49-F238E27FC236}">
                <a16:creationId xmlns:a16="http://schemas.microsoft.com/office/drawing/2014/main" id="{4CEEB22B-5302-6FAE-7F8D-B70FAA4E71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8" t="1" b="-1835"/>
          <a:stretch/>
        </p:blipFill>
        <p:spPr>
          <a:xfrm>
            <a:off x="5900779" y="4135913"/>
            <a:ext cx="2065144" cy="19824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D105700-AC7C-67AC-707E-8A6CBF0B6C48}"/>
              </a:ext>
            </a:extLst>
          </p:cNvPr>
          <p:cNvSpPr txBox="1"/>
          <p:nvPr/>
        </p:nvSpPr>
        <p:spPr>
          <a:xfrm>
            <a:off x="163570" y="6197391"/>
            <a:ext cx="11042169" cy="4154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050" dirty="0">
                <a:cs typeface="Calibri"/>
              </a:rPr>
              <a:t>Sources: </a:t>
            </a:r>
            <a:r>
              <a:rPr lang="en-US" sz="1050" dirty="0"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https://www.researchgate.net/profile/Fahad-Mahdi/publication/346512249</a:t>
            </a:r>
            <a:r>
              <a:rPr lang="en-US" sz="1050" dirty="0"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050" dirty="0">
                <a:cs typeface="Calibri"/>
              </a:rPr>
              <a:t>, </a:t>
            </a:r>
            <a:r>
              <a:rPr lang="en-US" sz="1050" dirty="0">
                <a:cs typeface="Calibri"/>
                <a:hlinkClick r:id="rId7"/>
              </a:rPr>
              <a:t>https://cdn-images-1.medium.com/fit/t/1600/480/1*Ub0nZTXYT8MxLzrz0P7jPA.png</a:t>
            </a:r>
            <a:endParaRPr lang="el-GR" dirty="0"/>
          </a:p>
          <a:p>
            <a:pPr marL="0" indent="0">
              <a:buNone/>
            </a:pPr>
            <a:endParaRPr lang="en-US" sz="1050" dirty="0"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5336BC-3BDB-FA85-09DD-94DAC9E17B8A}"/>
                  </a:ext>
                </a:extLst>
              </p:cNvPr>
              <p:cNvSpPr txBox="1"/>
              <p:nvPr/>
            </p:nvSpPr>
            <p:spPr>
              <a:xfrm>
                <a:off x="391143" y="4809739"/>
                <a:ext cx="6114638" cy="563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cs typeface="Calibri"/>
                        </a:rPr>
                        <m:t>𝐼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alibri"/>
                        </a:rPr>
                        <m:t>𝑛𝑡𝑒𝑟𝑠𝑒𝑐𝑡𝑖𝑜𝑛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alibri"/>
                        </a:rPr>
                        <m:t>𝑜𝑣𝑒𝑟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alibri"/>
                        </a:rPr>
                        <m:t>𝑈𝑛𝑖𝑜𝑛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alibri"/>
                        </a:rPr>
                        <m:t> =  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𝑇𝑃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𝑇𝑃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𝐹𝑃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5336BC-3BDB-FA85-09DD-94DAC9E17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43" y="4809739"/>
                <a:ext cx="6114638" cy="5631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C2672-A298-92E1-754F-34C2AC0D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13</a:t>
            </a:fld>
            <a:endParaRPr lang="el-G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0F117F-4F6B-E268-5755-2DEF7131A448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10</a:t>
            </a:r>
          </a:p>
        </p:txBody>
      </p:sp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26BDE1D7-A237-BC6A-B2E0-092D54362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57915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Aorta Segmentation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>
                          <a:solidFill>
                            <a:schemeClr val="tx1"/>
                          </a:solidFill>
                        </a:rPr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Conclusions</a:t>
                      </a:r>
                      <a:endParaRPr lang="el-G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38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5702E66-1EA1-21BB-0893-D3136D55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639443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Metrics &amp; Loss Function</a:t>
            </a:r>
          </a:p>
        </p:txBody>
      </p:sp>
      <p:sp>
        <p:nvSpPr>
          <p:cNvPr id="47" name="Θέση περιεχομένου 2">
            <a:extLst>
              <a:ext uri="{FF2B5EF4-FFF2-40B4-BE49-F238E27FC236}">
                <a16:creationId xmlns:a16="http://schemas.microsoft.com/office/drawing/2014/main" id="{0D7F0833-7133-2BDD-D784-20CBEC5E9269}"/>
              </a:ext>
            </a:extLst>
          </p:cNvPr>
          <p:cNvSpPr txBox="1">
            <a:spLocks/>
          </p:cNvSpPr>
          <p:nvPr/>
        </p:nvSpPr>
        <p:spPr>
          <a:xfrm>
            <a:off x="818713" y="2831275"/>
            <a:ext cx="7199220" cy="129222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Wingdings 2" charset="2"/>
              <a:buNone/>
            </a:pPr>
            <a:endParaRPr lang="en-US" dirty="0">
              <a:cs typeface="Calibri"/>
            </a:endParaRPr>
          </a:p>
          <a:p>
            <a:pPr marL="0" indent="0">
              <a:lnSpc>
                <a:spcPct val="90000"/>
              </a:lnSpc>
              <a:buFont typeface="Wingdings 2" charset="2"/>
              <a:buNone/>
            </a:pPr>
            <a:endParaRPr lang="en-US" dirty="0">
              <a:cs typeface="Calibri"/>
            </a:endParaRPr>
          </a:p>
          <a:p>
            <a:pPr marL="0" indent="0">
              <a:lnSpc>
                <a:spcPct val="90000"/>
              </a:lnSpc>
              <a:buFont typeface="Wingdings 2" charset="2"/>
              <a:buNone/>
            </a:pPr>
            <a:endParaRPr lang="en-US" dirty="0">
              <a:cs typeface="Calibri"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079855EA-A63D-DE1E-0A59-7F317EBBA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200" y="3906321"/>
            <a:ext cx="26860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8E3FDC51-5896-ECD5-0123-CC610C89D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351" y="4615933"/>
            <a:ext cx="57340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Θέση περιεχομένου 2">
                <a:extLst>
                  <a:ext uri="{FF2B5EF4-FFF2-40B4-BE49-F238E27FC236}">
                    <a16:creationId xmlns:a16="http://schemas.microsoft.com/office/drawing/2014/main" id="{BF21A383-76FB-43B6-054D-64EAAB1505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000" y="2755734"/>
                <a:ext cx="4327749" cy="1360136"/>
              </a:xfrm>
              <a:prstGeom prst="rect">
                <a:avLst/>
              </a:prstGeom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90000"/>
                  </a:lnSpc>
                  <a:buFont typeface="Wingdings 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cs typeface="Calibri"/>
                        </a:rPr>
                        <m:t>𝐷𝑖𝑐𝑒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cs typeface="Calibri"/>
                        </a:rPr>
                        <m:t>𝐶𝑜𝑒𝑓𝑓𝑖𝑐𝑖𝑒𝑛𝑡</m:t>
                      </m:r>
                      <m:r>
                        <a:rPr lang="en-GB" i="1" smtClean="0">
                          <a:latin typeface="Cambria Math" panose="02040503050406030204" pitchFamily="18" charset="0"/>
                          <a:cs typeface="Calibri"/>
                        </a:rPr>
                        <m:t>= 2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cs typeface="Calibri"/>
                            </a:rPr>
                            <m:t>𝑇𝑃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  <a:cs typeface="Calibri"/>
                            </a:rPr>
                            <m:t>𝑇𝑃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  <a:cs typeface="Calibri"/>
                            </a:rPr>
                            <m:t>𝐹𝑃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  <a:cs typeface="Calibri"/>
                            </a:rPr>
                            <m:t>𝐹𝑁</m:t>
                          </m:r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</m:oMath>
                  </m:oMathPara>
                </a14:m>
                <a:endParaRPr lang="en-GB" b="0" i="0" dirty="0">
                  <a:latin typeface="Cambria Math" panose="02040503050406030204" pitchFamily="18" charset="0"/>
                  <a:cs typeface="Calibri"/>
                </a:endParaRPr>
              </a:p>
              <a:p>
                <a:pPr marL="0" indent="0">
                  <a:lnSpc>
                    <a:spcPct val="90000"/>
                  </a:lnSpc>
                  <a:buFont typeface="Wingdings 2" charset="2"/>
                  <a:buNone/>
                </a:pPr>
                <a:endParaRPr lang="en-GB" b="0" i="0" dirty="0">
                  <a:latin typeface="Cambria Math" panose="02040503050406030204" pitchFamily="18" charset="0"/>
                  <a:cs typeface="Calibri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cs typeface="Calibri"/>
                        </a:rPr>
                        <m:t>𝐷𝑖𝑐𝑒</m:t>
                      </m:r>
                      <m:r>
                        <a:rPr lang="en-GB" i="1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cs typeface="Calibri"/>
                        </a:rPr>
                        <m:t>𝐿𝑜𝑠𝑠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cs typeface="Calibri"/>
                        </a:rPr>
                        <m:t>1−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cs typeface="Calibri"/>
                        </a:rPr>
                        <m:t>𝐷𝑖𝑐𝑒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cs typeface="Calibri"/>
                        </a:rPr>
                        <m:t>𝐶𝑜𝑒𝑓𝑓𝑖𝑐𝑖𝑒𝑛𝑡</m:t>
                      </m:r>
                    </m:oMath>
                  </m:oMathPara>
                </a14:m>
                <a:endParaRPr lang="en-US" sz="2800" i="1" dirty="0">
                  <a:cs typeface="Calibri"/>
                </a:endParaRPr>
              </a:p>
              <a:p>
                <a:pPr marL="0" indent="0">
                  <a:lnSpc>
                    <a:spcPct val="90000"/>
                  </a:lnSpc>
                  <a:buFont typeface="Wingdings 2" charset="2"/>
                  <a:buNone/>
                </a:pPr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15" name="Θέση περιεχομένου 2">
                <a:extLst>
                  <a:ext uri="{FF2B5EF4-FFF2-40B4-BE49-F238E27FC236}">
                    <a16:creationId xmlns:a16="http://schemas.microsoft.com/office/drawing/2014/main" id="{BF21A383-76FB-43B6-054D-64EAAB150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" y="2755734"/>
                <a:ext cx="4327749" cy="1360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98214C77-3899-B3B0-D591-AE4771F1E4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2" t="8800" r="8203" b="470"/>
          <a:stretch/>
        </p:blipFill>
        <p:spPr>
          <a:xfrm>
            <a:off x="5199407" y="1964024"/>
            <a:ext cx="3183954" cy="23170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C4652A-0AF4-7E4A-80C4-8D2A318B5C9F}"/>
              </a:ext>
            </a:extLst>
          </p:cNvPr>
          <p:cNvSpPr txBox="1"/>
          <p:nvPr/>
        </p:nvSpPr>
        <p:spPr>
          <a:xfrm>
            <a:off x="547141" y="6283689"/>
            <a:ext cx="11408250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>
              <a:buNone/>
            </a:pPr>
            <a:r>
              <a:rPr lang="en-US" sz="1000" dirty="0">
                <a:cs typeface="Calibri"/>
              </a:rPr>
              <a:t>Sources: </a:t>
            </a:r>
            <a:r>
              <a:rPr lang="en-US" sz="1000" dirty="0"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https://i.stack.imgur.com/OsH4y.png</a:t>
            </a:r>
            <a:r>
              <a:rPr lang="en-US" sz="1000" dirty="0">
                <a:cs typeface="Calibri"/>
              </a:rPr>
              <a:t>, </a:t>
            </a:r>
            <a:r>
              <a:rPr lang="en-US" sz="1000" dirty="0">
                <a:cs typeface="Calibri"/>
                <a:hlinkClick r:id="rId7"/>
              </a:rPr>
              <a:t>https://rumc-gcorg-p-public.s3.amazonaws.com/i/2020/01/21/7f13e1fc.png</a:t>
            </a:r>
            <a:endParaRPr lang="en-US" sz="1000" dirty="0"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Θέση περιεχομένου 2">
                <a:extLst>
                  <a:ext uri="{FF2B5EF4-FFF2-40B4-BE49-F238E27FC236}">
                    <a16:creationId xmlns:a16="http://schemas.microsoft.com/office/drawing/2014/main" id="{961BCB59-24A0-88CD-7C59-B5D0E32F61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6879" y="4365901"/>
                <a:ext cx="2998787" cy="1071563"/>
              </a:xfrm>
              <a:prstGeom prst="rect">
                <a:avLst/>
              </a:prstGeom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90000"/>
                  </a:lnSpc>
                  <a:buFont typeface="Wingdings 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cs typeface="Calibri"/>
                        </a:rPr>
                        <m:t>𝐻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cs typeface="Calibri"/>
                        </a:rPr>
                        <m:t>𝑎</m:t>
                      </m:r>
                      <m:r>
                        <a:rPr lang="en-GB" i="1" smtClean="0">
                          <a:latin typeface="Cambria Math" panose="02040503050406030204" pitchFamily="18" charset="0"/>
                          <a:cs typeface="Calibri"/>
                        </a:rPr>
                        <m:t>𝑢𝑠𝑑𝑜𝑟𝑓𝑓</m:t>
                      </m:r>
                      <m:r>
                        <a:rPr lang="en-GB" i="1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  <a:cs typeface="Calibri"/>
                        </a:rPr>
                        <m:t>𝐷𝑖𝑠𝑡𝑎𝑛𝑐𝑒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cs typeface="Calibri"/>
                </a:endParaRPr>
              </a:p>
            </p:txBody>
          </p:sp>
        </mc:Choice>
        <mc:Fallback xmlns="">
          <p:sp>
            <p:nvSpPr>
              <p:cNvPr id="18" name="Θέση περιεχομένου 2">
                <a:extLst>
                  <a:ext uri="{FF2B5EF4-FFF2-40B4-BE49-F238E27FC236}">
                    <a16:creationId xmlns:a16="http://schemas.microsoft.com/office/drawing/2014/main" id="{961BCB59-24A0-88CD-7C59-B5D0E32F6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79" y="4365901"/>
                <a:ext cx="2998787" cy="10715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3D99C-62E9-F47E-F399-2A6CB5226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14</a:t>
            </a:fld>
            <a:endParaRPr lang="el-G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F5409E-8DF9-6BAE-AB37-DB11577C799E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11</a:t>
            </a:r>
          </a:p>
        </p:txBody>
      </p:sp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31AB5541-53FC-918C-785F-BFC8819330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57915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Aorta Segmentation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>
                          <a:solidFill>
                            <a:schemeClr val="tx1"/>
                          </a:solidFill>
                        </a:rPr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Conclusions</a:t>
                      </a:r>
                      <a:endParaRPr lang="el-G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516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uiExpand="1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5702E66-1EA1-21BB-0893-D3136D55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461" y="291312"/>
            <a:ext cx="8541077" cy="465363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U-Net Architectures</a:t>
            </a:r>
          </a:p>
        </p:txBody>
      </p:sp>
      <p:pic>
        <p:nvPicPr>
          <p:cNvPr id="16" name="Picture 15" descr="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C3AEEB08-D2DF-48B7-4F52-ACF41D30DB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347" y="1037380"/>
            <a:ext cx="7964912" cy="48785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4DBBCF9-7F9D-0582-679E-2F39A0B2A097}"/>
              </a:ext>
            </a:extLst>
          </p:cNvPr>
          <p:cNvSpPr txBox="1"/>
          <p:nvPr/>
        </p:nvSpPr>
        <p:spPr>
          <a:xfrm>
            <a:off x="637093" y="6206567"/>
            <a:ext cx="6113318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000" dirty="0"/>
              <a:t>Source: </a:t>
            </a:r>
            <a:r>
              <a:rPr lang="en-GB" sz="1000" dirty="0">
                <a:hlinkClick r:id="rId5"/>
              </a:rPr>
              <a:t>https://arxiv.org/abs/1505.04597</a:t>
            </a:r>
            <a:r>
              <a:rPr lang="en-GB" sz="1000" dirty="0"/>
              <a:t> (edited)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832E4354-CCA3-03DD-8760-B323F72A0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42" y="1116800"/>
            <a:ext cx="3034225" cy="4703820"/>
          </a:xfrm>
        </p:spPr>
        <p:txBody>
          <a:bodyPr>
            <a:normAutofit/>
          </a:bodyPr>
          <a:lstStyle/>
          <a:p>
            <a:r>
              <a:rPr lang="en-GB" sz="2000" dirty="0"/>
              <a:t>U-Net</a:t>
            </a:r>
          </a:p>
          <a:p>
            <a:r>
              <a:rPr lang="en-GB" sz="2000" dirty="0"/>
              <a:t>Residual U-Net</a:t>
            </a:r>
          </a:p>
          <a:p>
            <a:r>
              <a:rPr lang="en-GB" sz="2000" dirty="0"/>
              <a:t>Attention U-Net</a:t>
            </a:r>
          </a:p>
          <a:p>
            <a:r>
              <a:rPr lang="en-GB" sz="2000"/>
              <a:t>Attention Residual </a:t>
            </a:r>
            <a:r>
              <a:rPr lang="en-GB" sz="2000" dirty="0"/>
              <a:t>U-Net</a:t>
            </a:r>
            <a:endParaRPr lang="en-GB" sz="1600" dirty="0"/>
          </a:p>
          <a:p>
            <a:endParaRPr lang="en-GB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FF5097A-E224-245C-263D-BE385F269ADC}"/>
                  </a:ext>
                </a:extLst>
              </p14:cNvPr>
              <p14:cNvContentPartPr/>
              <p14:nvPr/>
            </p14:nvContentPartPr>
            <p14:xfrm>
              <a:off x="5721328" y="4233645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FF5097A-E224-245C-263D-BE385F269AD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712328" y="42246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999C5FA-50D5-7035-D510-935DCAAC898A}"/>
                  </a:ext>
                </a:extLst>
              </p14:cNvPr>
              <p14:cNvContentPartPr/>
              <p14:nvPr/>
            </p14:nvContentPartPr>
            <p14:xfrm>
              <a:off x="5664448" y="4159485"/>
              <a:ext cx="118440" cy="106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999C5FA-50D5-7035-D510-935DCAAC898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655448" y="4150485"/>
                <a:ext cx="136080" cy="124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D21B9-1D8E-5227-3321-83BF4C7FC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15</a:t>
            </a:fld>
            <a:endParaRPr lang="el-G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337A83-F2CC-6936-9F39-96FA66511D26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12</a:t>
            </a:r>
          </a:p>
        </p:txBody>
      </p:sp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FF6CA8EE-8C04-B857-9734-135D99D56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507370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solidFill>
                            <a:srgbClr val="7030A0"/>
                          </a:solidFill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solidFill>
                            <a:srgbClr val="7030A0"/>
                          </a:solidFill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solidFill>
                          <a:srgbClr val="7030A0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 </a:t>
                      </a:r>
                      <a:endParaRPr lang="el-GR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Aorta Segmentation</a:t>
                      </a:r>
                      <a:endParaRPr lang="el-GR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>
                          <a:solidFill>
                            <a:srgbClr val="7030A0"/>
                          </a:solidFill>
                        </a:rPr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rgbClr val="7030A0"/>
                          </a:solidFill>
                        </a:rPr>
                        <a:t>Conclusions</a:t>
                      </a:r>
                      <a:endParaRPr lang="el-GR" sz="1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7082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5702E66-1EA1-21BB-0893-D3136D55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Settings &amp; Hyperparameters</a:t>
            </a:r>
          </a:p>
        </p:txBody>
      </p:sp>
      <p:graphicFrame>
        <p:nvGraphicFramePr>
          <p:cNvPr id="10" name="Θέση περιεχομένου 2">
            <a:extLst>
              <a:ext uri="{FF2B5EF4-FFF2-40B4-BE49-F238E27FC236}">
                <a16:creationId xmlns:a16="http://schemas.microsoft.com/office/drawing/2014/main" id="{828980B4-21DF-0191-6CB6-F05CDDAFB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2723549"/>
              </p:ext>
            </p:extLst>
          </p:nvPr>
        </p:nvGraphicFramePr>
        <p:xfrm>
          <a:off x="818712" y="2252023"/>
          <a:ext cx="10554574" cy="3636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A5B0F-32B8-3304-B778-830718EF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16</a:t>
            </a:fld>
            <a:endParaRPr lang="el-G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2FFB9E-71D1-CB5A-0556-A78818115213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13</a:t>
            </a:r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BE119B00-21A7-D674-99E1-00F4FEF78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013414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Aorta Segmentation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>
                          <a:solidFill>
                            <a:schemeClr val="tx1"/>
                          </a:solidFill>
                        </a:rPr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Conclusions</a:t>
                      </a:r>
                      <a:endParaRPr lang="el-G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430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47F46D-1676-1FBF-27A5-305FF7F6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85433"/>
            <a:ext cx="10261602" cy="302225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Evaluation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50721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0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Θέση περιεχομένου 2">
            <a:extLst>
              <a:ext uri="{FF2B5EF4-FFF2-40B4-BE49-F238E27FC236}">
                <a16:creationId xmlns:a16="http://schemas.microsoft.com/office/drawing/2014/main" id="{E7227844-B80E-A35D-6560-211001AB8B1D}"/>
              </a:ext>
            </a:extLst>
          </p:cNvPr>
          <p:cNvSpPr txBox="1">
            <a:spLocks/>
          </p:cNvSpPr>
          <p:nvPr/>
        </p:nvSpPr>
        <p:spPr>
          <a:xfrm>
            <a:off x="1001207" y="930838"/>
            <a:ext cx="10553700" cy="155020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Metric based evaluation – with </a:t>
            </a:r>
            <a:r>
              <a:rPr lang="el-GR" dirty="0">
                <a:ea typeface="+mn-lt"/>
                <a:cs typeface="+mn-lt"/>
              </a:rPr>
              <a:t>405</a:t>
            </a:r>
            <a:r>
              <a:rPr lang="en-GB" dirty="0">
                <a:ea typeface="+mn-lt"/>
                <a:cs typeface="+mn-lt"/>
              </a:rPr>
              <a:t> test images (23% test set)</a:t>
            </a:r>
            <a:endParaRPr lang="en-US" dirty="0">
              <a:cs typeface="Calibri"/>
            </a:endParaRPr>
          </a:p>
          <a:p>
            <a:pPr marL="0" indent="0">
              <a:buFont typeface="Wingdings 2" charset="2"/>
              <a:buNone/>
            </a:pPr>
            <a:endParaRPr lang="en-US" dirty="0">
              <a:cs typeface="Calibri"/>
            </a:endParaRPr>
          </a:p>
        </p:txBody>
      </p:sp>
      <p:graphicFrame>
        <p:nvGraphicFramePr>
          <p:cNvPr id="21" name="Πίνακας 4">
            <a:extLst>
              <a:ext uri="{FF2B5EF4-FFF2-40B4-BE49-F238E27FC236}">
                <a16:creationId xmlns:a16="http://schemas.microsoft.com/office/drawing/2014/main" id="{77013940-8F61-D8C1-9D78-880AACD65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433241"/>
              </p:ext>
            </p:extLst>
          </p:nvPr>
        </p:nvGraphicFramePr>
        <p:xfrm>
          <a:off x="746303" y="1340155"/>
          <a:ext cx="10699391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320">
                  <a:extLst>
                    <a:ext uri="{9D8B030D-6E8A-4147-A177-3AD203B41FA5}">
                      <a16:colId xmlns:a16="http://schemas.microsoft.com/office/drawing/2014/main" val="1891255118"/>
                    </a:ext>
                  </a:extLst>
                </a:gridCol>
                <a:gridCol w="1969302">
                  <a:extLst>
                    <a:ext uri="{9D8B030D-6E8A-4147-A177-3AD203B41FA5}">
                      <a16:colId xmlns:a16="http://schemas.microsoft.com/office/drawing/2014/main" val="2894195455"/>
                    </a:ext>
                  </a:extLst>
                </a:gridCol>
                <a:gridCol w="1882931">
                  <a:extLst>
                    <a:ext uri="{9D8B030D-6E8A-4147-A177-3AD203B41FA5}">
                      <a16:colId xmlns:a16="http://schemas.microsoft.com/office/drawing/2014/main" val="3054596061"/>
                    </a:ext>
                  </a:extLst>
                </a:gridCol>
                <a:gridCol w="1527944">
                  <a:extLst>
                    <a:ext uri="{9D8B030D-6E8A-4147-A177-3AD203B41FA5}">
                      <a16:colId xmlns:a16="http://schemas.microsoft.com/office/drawing/2014/main" val="3970772631"/>
                    </a:ext>
                  </a:extLst>
                </a:gridCol>
                <a:gridCol w="1871084">
                  <a:extLst>
                    <a:ext uri="{9D8B030D-6E8A-4147-A177-3AD203B41FA5}">
                      <a16:colId xmlns:a16="http://schemas.microsoft.com/office/drawing/2014/main" val="117964068"/>
                    </a:ext>
                  </a:extLst>
                </a:gridCol>
                <a:gridCol w="1947810">
                  <a:extLst>
                    <a:ext uri="{9D8B030D-6E8A-4147-A177-3AD203B41FA5}">
                      <a16:colId xmlns:a16="http://schemas.microsoft.com/office/drawing/2014/main" val="133222949"/>
                    </a:ext>
                  </a:extLst>
                </a:gridCol>
              </a:tblGrid>
              <a:tr h="1295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800" b="0" i="0" u="none" strike="noStrike" noProof="0" dirty="0" err="1">
                          <a:latin typeface="Calibri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800" b="0" i="0" u="none" strike="noStrike" noProof="0" dirty="0" err="1">
                          <a:latin typeface="Calibri"/>
                        </a:rPr>
                        <a:t>Dice</a:t>
                      </a:r>
                      <a:r>
                        <a:rPr lang="el-GR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800" b="0" i="0" u="none" strike="noStrike" noProof="0" dirty="0" err="1">
                          <a:latin typeface="Calibri"/>
                        </a:rPr>
                        <a:t>coef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800" b="0" i="0" u="none" strike="noStrike" noProof="0" dirty="0" err="1">
                          <a:latin typeface="Calibri"/>
                        </a:rPr>
                        <a:t>IoU</a:t>
                      </a:r>
                      <a:endParaRPr lang="el-GR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Calibri"/>
                        </a:rPr>
                        <a:t>HD </a:t>
                      </a:r>
                      <a:r>
                        <a:rPr lang="en-GB" sz="1800" b="0" i="1" u="none" strike="noStrike" noProof="0" dirty="0">
                          <a:latin typeface="Calibri"/>
                        </a:rPr>
                        <a:t>(mm)</a:t>
                      </a:r>
                      <a:endParaRPr lang="el-GR" sz="1800" b="0" i="1" u="none" strike="noStrike" noProof="0" dirty="0" err="1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800" b="0" i="0" u="none" strike="noStrike" noProof="0" dirty="0" err="1">
                          <a:latin typeface="Calibri"/>
                        </a:rPr>
                        <a:t>Precision</a:t>
                      </a:r>
                      <a:r>
                        <a:rPr lang="el-GR" sz="18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800" b="0" i="0" u="none" strike="noStrike" noProof="0" dirty="0" err="1">
                          <a:latin typeface="Calibri"/>
                        </a:rPr>
                        <a:t>Recall</a:t>
                      </a:r>
                      <a:r>
                        <a:rPr lang="el-GR" sz="1800" b="0" i="0" u="none" strike="noStrike" noProof="0" dirty="0">
                          <a:latin typeface="Calibri"/>
                        </a:rPr>
                        <a:t> </a:t>
                      </a:r>
                      <a:endParaRPr lang="el-GR" sz="1800" b="1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624736"/>
                  </a:ext>
                </a:extLst>
              </a:tr>
              <a:tr h="2081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1" i="0" u="none" strike="noStrike" noProof="0" dirty="0" err="1">
                          <a:latin typeface="Calibri"/>
                        </a:rPr>
                        <a:t>Unet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1" i="0" u="none" strike="noStrike" noProof="0" dirty="0">
                          <a:latin typeface="Calibri"/>
                        </a:rPr>
                        <a:t>98.09% (</a:t>
                      </a:r>
                      <a:r>
                        <a:rPr lang="en-GB" sz="1600" b="1" dirty="0"/>
                        <a:t>±</a:t>
                      </a:r>
                      <a:r>
                        <a:rPr lang="el-GR" sz="1600" b="1" i="0" u="none" strike="noStrike" noProof="0" dirty="0">
                          <a:latin typeface="Calibri"/>
                        </a:rPr>
                        <a:t> 0.96%)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1" i="0" u="none" strike="noStrike" noProof="0" dirty="0">
                          <a:latin typeface="Calibri"/>
                        </a:rPr>
                        <a:t>96.27% (</a:t>
                      </a:r>
                      <a:r>
                        <a:rPr lang="en-GB" sz="1600" b="1" dirty="0"/>
                        <a:t>±</a:t>
                      </a:r>
                      <a:r>
                        <a:rPr lang="el-GR" sz="1600" b="1" i="0" u="none" strike="noStrike" noProof="0" dirty="0">
                          <a:latin typeface="Calibri"/>
                        </a:rPr>
                        <a:t> 1.83%)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1" i="0" u="none" strike="noStrike" noProof="0" dirty="0">
                          <a:latin typeface="Calibri"/>
                        </a:rPr>
                        <a:t>4.88 (</a:t>
                      </a:r>
                      <a:r>
                        <a:rPr lang="en-GB" sz="1600" b="1" dirty="0"/>
                        <a:t>±</a:t>
                      </a:r>
                      <a:r>
                        <a:rPr lang="el-GR" sz="1600" b="1" i="0" u="none" strike="noStrike" noProof="0" dirty="0">
                          <a:latin typeface="Calibri"/>
                        </a:rPr>
                        <a:t> 1.70)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1" i="0" u="none" strike="noStrike" noProof="0" dirty="0">
                          <a:latin typeface="Calibri"/>
                        </a:rPr>
                        <a:t>98.47% (</a:t>
                      </a:r>
                      <a:r>
                        <a:rPr lang="en-GB" sz="1600" b="1" dirty="0"/>
                        <a:t>±</a:t>
                      </a:r>
                      <a:r>
                        <a:rPr lang="el-GR" sz="1600" b="1" i="0" u="none" strike="noStrike" noProof="0" dirty="0">
                          <a:latin typeface="Calibri"/>
                        </a:rPr>
                        <a:t> 1.45%)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0" i="0" u="none" strike="noStrike" noProof="0" dirty="0">
                          <a:latin typeface="Calibri"/>
                        </a:rPr>
                        <a:t>97.80% (</a:t>
                      </a:r>
                      <a:r>
                        <a:rPr lang="en-GB" sz="1600" dirty="0"/>
                        <a:t>±</a:t>
                      </a:r>
                      <a:r>
                        <a:rPr lang="el-GR" sz="1600" b="0" i="0" u="none" strike="noStrike" noProof="0" dirty="0">
                          <a:latin typeface="Calibri"/>
                        </a:rPr>
                        <a:t> 1.74%)</a:t>
                      </a:r>
                      <a:endParaRPr lang="el-G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161973"/>
                  </a:ext>
                </a:extLst>
              </a:tr>
              <a:tr h="2384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0" i="0" u="none" strike="noStrike" kern="1200" noProof="0" dirty="0" err="1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ResUnet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1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98.09% (</a:t>
                      </a:r>
                      <a:r>
                        <a:rPr lang="en-GB" sz="1600" b="1" dirty="0"/>
                        <a:t>±</a:t>
                      </a:r>
                      <a:r>
                        <a:rPr lang="el-GR" sz="1600" b="1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0.88%)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96.26% (</a:t>
                      </a:r>
                      <a:r>
                        <a:rPr lang="en-GB" sz="1600" dirty="0"/>
                        <a:t>±</a:t>
                      </a:r>
                      <a:r>
                        <a:rPr lang="el-GR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1.68%)</a:t>
                      </a:r>
                      <a:endParaRPr lang="el-GR" sz="16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4.91 (</a:t>
                      </a:r>
                      <a:r>
                        <a:rPr lang="en-GB" sz="1600" dirty="0"/>
                        <a:t>±</a:t>
                      </a:r>
                      <a:r>
                        <a:rPr lang="el-GR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1.74)</a:t>
                      </a:r>
                      <a:endParaRPr lang="el-GR" sz="16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98.28% (</a:t>
                      </a:r>
                      <a:r>
                        <a:rPr lang="en-GB" sz="1600" dirty="0"/>
                        <a:t>±</a:t>
                      </a:r>
                      <a:r>
                        <a:rPr lang="el-GR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1.53%)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1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97.99% (</a:t>
                      </a:r>
                      <a:r>
                        <a:rPr lang="en-GB" sz="1600" b="1" dirty="0"/>
                        <a:t>±</a:t>
                      </a:r>
                      <a:r>
                        <a:rPr lang="el-GR" sz="1600" b="1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1.54%)</a:t>
                      </a:r>
                      <a:endParaRPr lang="en-GB" sz="1600" b="1" i="0" u="none" strike="noStrike" kern="1200" noProof="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453234"/>
                  </a:ext>
                </a:extLst>
              </a:tr>
              <a:tr h="2384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Att-Unet</a:t>
                      </a:r>
                      <a:endParaRPr lang="el-GR" sz="1600" b="0" i="0" u="none" strike="noStrike" kern="1200" noProof="0" dirty="0" err="1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97.64% (± 1.61%)</a:t>
                      </a:r>
                      <a:endParaRPr lang="el-GR" sz="1600" b="0" i="0" u="none" strike="noStrike" kern="1200" noProof="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95.43% (± 2.85%) </a:t>
                      </a:r>
                      <a:endParaRPr lang="el-GR" sz="16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5.66 (± 2.01)</a:t>
                      </a:r>
                      <a:endParaRPr lang="el-GR" sz="16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98.62% (± 1.15%)</a:t>
                      </a:r>
                      <a:endParaRPr lang="el-GR" sz="1600" b="0" i="0" u="none" strike="noStrike" kern="1200" noProof="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96.83% (± 3.01%)</a:t>
                      </a:r>
                      <a:endParaRPr lang="en-GB" sz="1600" b="0" i="0" u="none" strike="noStrike" kern="1200" noProof="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394618"/>
                  </a:ext>
                </a:extLst>
              </a:tr>
              <a:tr h="2384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Att-Res-Unet</a:t>
                      </a:r>
                      <a:endParaRPr lang="el-GR" sz="1600" b="0" i="0" u="none" strike="noStrike" kern="1200" noProof="0" dirty="0" err="1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98.03% (± 0.78%)</a:t>
                      </a:r>
                      <a:endParaRPr lang="el-GR" sz="1600" b="0" i="0" u="none" strike="noStrike" kern="1200" noProof="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96.14% (± 1.47%)</a:t>
                      </a:r>
                      <a:endParaRPr lang="el-GR" sz="16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5.24 (± 1.72)</a:t>
                      </a:r>
                      <a:endParaRPr lang="el-GR" sz="16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98.14% (± 1.27%)</a:t>
                      </a:r>
                      <a:endParaRPr lang="el-GR" sz="1600" b="0" i="0" u="none" strike="noStrike" kern="1200" noProof="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97.99% (± 1.64%)</a:t>
                      </a:r>
                      <a:endParaRPr lang="en-GB" sz="1600" b="0" i="0" u="none" strike="noStrike" kern="1200" noProof="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567216"/>
                  </a:ext>
                </a:extLst>
              </a:tr>
            </a:tbl>
          </a:graphicData>
        </a:graphic>
      </p:graphicFrame>
      <p:graphicFrame>
        <p:nvGraphicFramePr>
          <p:cNvPr id="22" name="Πίνακας 4">
            <a:extLst>
              <a:ext uri="{FF2B5EF4-FFF2-40B4-BE49-F238E27FC236}">
                <a16:creationId xmlns:a16="http://schemas.microsoft.com/office/drawing/2014/main" id="{B86CFA49-4CC0-226D-B5EB-DB0FF0CCD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065616"/>
              </p:ext>
            </p:extLst>
          </p:nvPr>
        </p:nvGraphicFramePr>
        <p:xfrm>
          <a:off x="2885531" y="3942350"/>
          <a:ext cx="4176536" cy="1783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465">
                  <a:extLst>
                    <a:ext uri="{9D8B030D-6E8A-4147-A177-3AD203B41FA5}">
                      <a16:colId xmlns:a16="http://schemas.microsoft.com/office/drawing/2014/main" val="1891255118"/>
                    </a:ext>
                  </a:extLst>
                </a:gridCol>
                <a:gridCol w="2107071">
                  <a:extLst>
                    <a:ext uri="{9D8B030D-6E8A-4147-A177-3AD203B41FA5}">
                      <a16:colId xmlns:a16="http://schemas.microsoft.com/office/drawing/2014/main" val="28941954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800" b="0" i="0" u="none" strike="noStrike" noProof="0" dirty="0" err="1">
                          <a:latin typeface="Calibri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800" b="0" i="0" u="none" strike="noStrike" noProof="0" dirty="0" err="1">
                          <a:latin typeface="Calibri"/>
                        </a:rPr>
                        <a:t>Dice</a:t>
                      </a:r>
                      <a:r>
                        <a:rPr lang="el-GR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800" b="0" i="0" u="none" strike="noStrike" noProof="0" dirty="0" err="1">
                          <a:latin typeface="Calibri"/>
                        </a:rPr>
                        <a:t>coef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624736"/>
                  </a:ext>
                </a:extLst>
              </a:tr>
              <a:tr h="4119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1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Our Method</a:t>
                      </a:r>
                      <a:endParaRPr lang="el-GR" sz="1600" b="1" i="0" u="none" strike="noStrike" kern="1200" noProof="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l-GR" sz="1600" b="1" i="0" u="none" strike="noStrike" noProof="0" dirty="0">
                          <a:latin typeface="Calibri"/>
                        </a:rPr>
                        <a:t>98.09% (</a:t>
                      </a:r>
                      <a:r>
                        <a:rPr lang="en-GB" sz="1600" dirty="0"/>
                        <a:t>±</a:t>
                      </a:r>
                      <a:r>
                        <a:rPr lang="el-GR" sz="1600" b="1" i="0" u="none" strike="noStrike" noProof="0" dirty="0">
                          <a:latin typeface="Calibri"/>
                        </a:rPr>
                        <a:t> 0.96%)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161973"/>
                  </a:ext>
                </a:extLst>
              </a:tr>
              <a:tr h="2384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kern="1200" noProof="0" dirty="0" err="1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ComboNet</a:t>
                      </a:r>
                      <a:r>
                        <a:rPr lang="en-GB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[1] </a:t>
                      </a:r>
                      <a:endParaRPr lang="el-GR" sz="1600" b="0" i="0" u="none" strike="noStrike" kern="1200" noProof="0" dirty="0" err="1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92%</a:t>
                      </a:r>
                      <a:endParaRPr lang="el-GR" sz="1600" b="0" i="0" u="none" strike="noStrike" kern="1200" noProof="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453234"/>
                  </a:ext>
                </a:extLst>
              </a:tr>
              <a:tr h="2384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Hakim </a:t>
                      </a:r>
                      <a:r>
                        <a:rPr lang="fr-FR" sz="1600" b="0" i="0" u="none" strike="noStrike" kern="1200" noProof="0" dirty="0" err="1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Fadil</a:t>
                      </a:r>
                      <a:r>
                        <a:rPr lang="fr-FR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et al. [2]</a:t>
                      </a:r>
                      <a:endParaRPr lang="el-GR" sz="1600" b="0" i="0" u="none" strike="noStrike" kern="1200" noProof="0" dirty="0" err="1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93%</a:t>
                      </a:r>
                      <a:endParaRPr lang="el-GR" sz="1600" b="0" i="0" u="none" strike="noStrike" kern="1200" noProof="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44525"/>
                  </a:ext>
                </a:extLst>
              </a:tr>
              <a:tr h="2384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kern="1200" noProof="0" dirty="0" err="1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Wenjia</a:t>
                      </a:r>
                      <a:r>
                        <a:rPr lang="en-GB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Bai et al. </a:t>
                      </a:r>
                      <a:r>
                        <a:rPr lang="el-GR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[</a:t>
                      </a:r>
                      <a:r>
                        <a:rPr lang="en-GB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  <a:r>
                        <a:rPr lang="el-GR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96%</a:t>
                      </a:r>
                      <a:endParaRPr lang="el-GR" sz="1600" b="0" i="0" u="none" strike="noStrike" kern="1200" noProof="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40723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F3FB6F9-CBF4-8261-48FD-CAC225271999}"/>
              </a:ext>
            </a:extLst>
          </p:cNvPr>
          <p:cNvSpPr txBox="1"/>
          <p:nvPr/>
        </p:nvSpPr>
        <p:spPr>
          <a:xfrm>
            <a:off x="7238836" y="3840390"/>
            <a:ext cx="379574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effectLst/>
                <a:latin typeface="Arial" panose="020B0604020202020204" pitchFamily="34" charset="0"/>
              </a:rPr>
              <a:t>[1] Orhan Akal,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Zhigang</a:t>
            </a:r>
            <a:r>
              <a:rPr lang="en-GB" sz="900" dirty="0">
                <a:effectLst/>
                <a:latin typeface="Arial" panose="020B0604020202020204" pitchFamily="34" charset="0"/>
              </a:rPr>
              <a:t> Peng, and Gerardo Hermosillo Valadez.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Combonet</a:t>
            </a:r>
            <a:r>
              <a:rPr lang="en-GB" sz="900" dirty="0">
                <a:effectLst/>
                <a:latin typeface="Arial" panose="020B0604020202020204" pitchFamily="34" charset="0"/>
              </a:rPr>
              <a:t>: Combined 2d</a:t>
            </a:r>
            <a:br>
              <a:rPr lang="en-GB" sz="900" dirty="0"/>
            </a:br>
            <a:r>
              <a:rPr lang="en-GB" sz="900" dirty="0">
                <a:effectLst/>
                <a:latin typeface="Arial" panose="020B0604020202020204" pitchFamily="34" charset="0"/>
              </a:rPr>
              <a:t>amp; 3d architecture for aorta segmentation, 2020.</a:t>
            </a:r>
          </a:p>
          <a:p>
            <a:endParaRPr lang="en-GB" sz="900" dirty="0">
              <a:latin typeface="Arial" panose="020B0604020202020204" pitchFamily="34" charset="0"/>
            </a:endParaRPr>
          </a:p>
          <a:p>
            <a:r>
              <a:rPr lang="en-GB" sz="900" dirty="0">
                <a:effectLst/>
                <a:latin typeface="Arial" panose="020B0604020202020204" pitchFamily="34" charset="0"/>
              </a:rPr>
              <a:t>[2] Hakim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Fadil</a:t>
            </a:r>
            <a:r>
              <a:rPr lang="en-GB" sz="900" dirty="0">
                <a:effectLst/>
                <a:latin typeface="Arial" panose="020B0604020202020204" pitchFamily="34" charset="0"/>
              </a:rPr>
              <a:t>, John J.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Totman</a:t>
            </a:r>
            <a:r>
              <a:rPr lang="en-GB" sz="900" dirty="0">
                <a:effectLst/>
                <a:latin typeface="Arial" panose="020B0604020202020204" pitchFamily="34" charset="0"/>
              </a:rPr>
              <a:t>, Derek J.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Hausenloy</a:t>
            </a:r>
            <a:r>
              <a:rPr lang="en-GB" sz="900" dirty="0">
                <a:effectLst/>
                <a:latin typeface="Arial" panose="020B0604020202020204" pitchFamily="34" charset="0"/>
              </a:rPr>
              <a:t>,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Hee</a:t>
            </a:r>
            <a:r>
              <a:rPr lang="en-GB" sz="900" dirty="0">
                <a:effectLst/>
                <a:latin typeface="Arial" panose="020B0604020202020204" pitchFamily="34" charset="0"/>
              </a:rPr>
              <a:t>-Hwa Ho,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Prabath</a:t>
            </a:r>
            <a:r>
              <a:rPr lang="en-GB" sz="900" dirty="0">
                <a:effectLst/>
                <a:latin typeface="Arial" panose="020B0604020202020204" pitchFamily="34" charset="0"/>
              </a:rPr>
              <a:t> Joseph, Adrian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Fatt</a:t>
            </a:r>
            <a:r>
              <a:rPr lang="en-GB" sz="900" dirty="0">
                <a:effectLst/>
                <a:latin typeface="Arial" panose="020B0604020202020204" pitchFamily="34" charset="0"/>
              </a:rPr>
              <a:t>-Hoe Low, A. Mark Richards, Mark Y. Chan, and Stephanie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Marchesseau</a:t>
            </a:r>
            <a:r>
              <a:rPr lang="en-GB" sz="900" dirty="0">
                <a:effectLst/>
                <a:latin typeface="Arial" panose="020B0604020202020204" pitchFamily="34" charset="0"/>
              </a:rPr>
              <a:t>. A deep learning pipeline for automatic analysis of multi-scan cardiovascular magnetic resonance. Journal of Cardiovascular Magnetic Resonance, 23(1), April 2021.</a:t>
            </a:r>
          </a:p>
          <a:p>
            <a:endParaRPr lang="en-GB" sz="900" dirty="0">
              <a:effectLst/>
              <a:latin typeface="Arial" panose="020B0604020202020204" pitchFamily="34" charset="0"/>
            </a:endParaRPr>
          </a:p>
          <a:p>
            <a:r>
              <a:rPr lang="en-GB" sz="900" dirty="0">
                <a:effectLst/>
                <a:latin typeface="Arial" panose="020B0604020202020204" pitchFamily="34" charset="0"/>
              </a:rPr>
              <a:t>[3] 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Wenjia</a:t>
            </a:r>
            <a:r>
              <a:rPr lang="en-GB" sz="900" dirty="0">
                <a:effectLst/>
                <a:latin typeface="Arial" panose="020B0604020202020204" pitchFamily="34" charset="0"/>
              </a:rPr>
              <a:t> Bai, Hideaki Suzuki, Chen Qin, Giacomo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Tarroni</a:t>
            </a:r>
            <a:r>
              <a:rPr lang="en-GB" sz="900" dirty="0">
                <a:effectLst/>
                <a:latin typeface="Arial" panose="020B0604020202020204" pitchFamily="34" charset="0"/>
              </a:rPr>
              <a:t>, Ozan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Oktay</a:t>
            </a:r>
            <a:r>
              <a:rPr lang="en-GB" sz="900" dirty="0">
                <a:effectLst/>
                <a:latin typeface="Arial" panose="020B0604020202020204" pitchFamily="34" charset="0"/>
              </a:rPr>
              <a:t>, Paul M. Matthews, and Daniel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Rueckert</a:t>
            </a:r>
            <a:r>
              <a:rPr lang="en-GB" sz="900" dirty="0">
                <a:effectLst/>
                <a:latin typeface="Arial" panose="020B0604020202020204" pitchFamily="34" charset="0"/>
              </a:rPr>
              <a:t>. Recurrent neural networks for aortic image sequence segmentation with sparse annotations.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CoRR</a:t>
            </a:r>
            <a:r>
              <a:rPr lang="en-GB" sz="900" dirty="0">
                <a:effectLst/>
                <a:latin typeface="Arial" panose="020B0604020202020204" pitchFamily="34" charset="0"/>
              </a:rPr>
              <a:t>, abs/1808.00273, 2018</a:t>
            </a:r>
            <a:endParaRPr lang="en-GB" sz="1200" dirty="0"/>
          </a:p>
        </p:txBody>
      </p:sp>
      <p:sp>
        <p:nvSpPr>
          <p:cNvPr id="24" name="Θέση περιεχομένου 2">
            <a:extLst>
              <a:ext uri="{FF2B5EF4-FFF2-40B4-BE49-F238E27FC236}">
                <a16:creationId xmlns:a16="http://schemas.microsoft.com/office/drawing/2014/main" id="{852A800F-CDF6-01DD-348D-19C62B5DE5C1}"/>
              </a:ext>
            </a:extLst>
          </p:cNvPr>
          <p:cNvSpPr txBox="1">
            <a:spLocks/>
          </p:cNvSpPr>
          <p:nvPr/>
        </p:nvSpPr>
        <p:spPr>
          <a:xfrm>
            <a:off x="809625" y="3557565"/>
            <a:ext cx="10572750" cy="229499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Evaluation with state-of-the-art</a:t>
            </a:r>
          </a:p>
          <a:p>
            <a:pPr marL="0" indent="0">
              <a:buFont typeface="Wingdings 2" charset="2"/>
              <a:buNone/>
            </a:pP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C4343-F059-6139-E3D7-C48B48B8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18</a:t>
            </a:fld>
            <a:endParaRPr lang="el-G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7D3902-DBBC-A53E-1777-57853ED0B5DE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14</a:t>
            </a:r>
          </a:p>
        </p:txBody>
      </p: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2733F5E1-93D9-9F18-A245-DC47CC9B40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2911651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solidFill>
                            <a:srgbClr val="7030A0"/>
                          </a:solidFill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solidFill>
                            <a:srgbClr val="7030A0"/>
                          </a:solidFill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solidFill>
                          <a:srgbClr val="7030A0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 </a:t>
                      </a:r>
                      <a:endParaRPr lang="el-GR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Aorta Segmentation</a:t>
                      </a:r>
                      <a:endParaRPr lang="el-GR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>
                          <a:solidFill>
                            <a:srgbClr val="7030A0"/>
                          </a:solidFill>
                        </a:rPr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rgbClr val="7030A0"/>
                          </a:solidFill>
                        </a:rPr>
                        <a:t>Conclusions</a:t>
                      </a:r>
                      <a:endParaRPr lang="el-GR" sz="1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341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3" grpId="0"/>
      <p:bldP spid="24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47F46D-1676-1FBF-27A5-305FF7F6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85433"/>
            <a:ext cx="10261602" cy="302225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Clinical Background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35901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47F46D-1676-1FBF-27A5-305FF7F6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85433"/>
            <a:ext cx="10261602" cy="302225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051381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17AAA3-FE2F-BC58-397F-B25C6AFAC1B9}"/>
              </a:ext>
            </a:extLst>
          </p:cNvPr>
          <p:cNvSpPr txBox="1"/>
          <p:nvPr/>
        </p:nvSpPr>
        <p:spPr>
          <a:xfrm>
            <a:off x="6408579" y="14355"/>
            <a:ext cx="384432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dirty="0"/>
              <a:t>Dilated aorta – with low elasticity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E49576-1810-F3B5-7588-9DF4A62061D8}"/>
              </a:ext>
            </a:extLst>
          </p:cNvPr>
          <p:cNvSpPr txBox="1"/>
          <p:nvPr/>
        </p:nvSpPr>
        <p:spPr>
          <a:xfrm>
            <a:off x="625804" y="59629"/>
            <a:ext cx="446628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dirty="0"/>
              <a:t>Non dilated aorta – with high elasticity</a:t>
            </a:r>
          </a:p>
        </p:txBody>
      </p:sp>
      <p:pic>
        <p:nvPicPr>
          <p:cNvPr id="17" name="Aortic Segmentation and Compliance Tool 2022-05-10 16-23-01_Trim">
            <a:hlinkClick r:id="" action="ppaction://media"/>
            <a:extLst>
              <a:ext uri="{FF2B5EF4-FFF2-40B4-BE49-F238E27FC236}">
                <a16:creationId xmlns:a16="http://schemas.microsoft.com/office/drawing/2014/main" id="{6D1E5A63-A052-5C00-3E80-FFAA58F4B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5548" t="11232" r="55101" b="41592"/>
          <a:stretch/>
        </p:blipFill>
        <p:spPr>
          <a:xfrm>
            <a:off x="1161895" y="446186"/>
            <a:ext cx="3062621" cy="2236787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pic>
        <p:nvPicPr>
          <p:cNvPr id="20" name="Aortic Segmentation and Compliance Tool 2022-05-05 12-58-58">
            <a:hlinkClick r:id="" action="ppaction://media"/>
            <a:extLst>
              <a:ext uri="{FF2B5EF4-FFF2-40B4-BE49-F238E27FC236}">
                <a16:creationId xmlns:a16="http://schemas.microsoft.com/office/drawing/2014/main" id="{6395CA34-B8FF-FC36-FF0E-0F6E90FAA23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317" end="839.4"/>
                </p14:media>
              </p:ext>
            </p:extLst>
          </p:nvPr>
        </p:nvPicPr>
        <p:blipFill rotWithShape="1">
          <a:blip r:embed="rId7"/>
          <a:srcRect l="7437" t="11469" r="56476" b="43158"/>
          <a:stretch/>
        </p:blipFill>
        <p:spPr>
          <a:xfrm>
            <a:off x="7435580" y="336923"/>
            <a:ext cx="3062621" cy="2346050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9A00FC8-6690-0E40-40C5-6B4B89FF2010}"/>
              </a:ext>
            </a:extLst>
          </p:cNvPr>
          <p:cNvSpPr/>
          <p:nvPr/>
        </p:nvSpPr>
        <p:spPr>
          <a:xfrm>
            <a:off x="632154" y="2717030"/>
            <a:ext cx="179794" cy="930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B70376-9F94-5BD8-2942-DDCA3E199806}"/>
              </a:ext>
            </a:extLst>
          </p:cNvPr>
          <p:cNvSpPr/>
          <p:nvPr/>
        </p:nvSpPr>
        <p:spPr>
          <a:xfrm rot="5400000">
            <a:off x="4319907" y="5898013"/>
            <a:ext cx="179794" cy="930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AAC788-4D3E-1DCB-6E43-7C9D0A7966FA}"/>
              </a:ext>
            </a:extLst>
          </p:cNvPr>
          <p:cNvGrpSpPr/>
          <p:nvPr/>
        </p:nvGrpSpPr>
        <p:grpSpPr>
          <a:xfrm>
            <a:off x="625804" y="3366330"/>
            <a:ext cx="3974553" cy="3098595"/>
            <a:chOff x="1336675" y="3979103"/>
            <a:chExt cx="3088232" cy="2532462"/>
          </a:xfrm>
        </p:grpSpPr>
        <p:pic>
          <p:nvPicPr>
            <p:cNvPr id="22" name="Picture 2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5484726-BC20-C01E-EAA0-26F0B1F9E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48" t="12567" r="42604" b="42607"/>
            <a:stretch/>
          </p:blipFill>
          <p:spPr>
            <a:xfrm>
              <a:off x="1336675" y="3979103"/>
              <a:ext cx="139700" cy="2532462"/>
            </a:xfrm>
            <a:prstGeom prst="rect">
              <a:avLst/>
            </a:prstGeom>
          </p:spPr>
        </p:pic>
        <p:pic>
          <p:nvPicPr>
            <p:cNvPr id="23" name="Picture 2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94DFBF3-5704-76C2-D1E3-DD632D94C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32" t="55945" r="9596" b="42119"/>
            <a:stretch/>
          </p:blipFill>
          <p:spPr>
            <a:xfrm>
              <a:off x="1461190" y="6402182"/>
              <a:ext cx="2963717" cy="109383"/>
            </a:xfrm>
            <a:prstGeom prst="rect">
              <a:avLst/>
            </a:prstGeom>
          </p:spPr>
        </p:pic>
      </p:grpSp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F9AB31BC-C64A-CD9C-C91E-6A8606C6F12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1" t="9113" r="10395" b="43940"/>
          <a:stretch/>
        </p:blipFill>
        <p:spPr>
          <a:xfrm>
            <a:off x="799660" y="2708919"/>
            <a:ext cx="4084218" cy="3619699"/>
          </a:xfrm>
          <a:prstGeom prst="rect">
            <a:avLst/>
          </a:prstGeom>
        </p:spPr>
      </p:pic>
      <p:pic>
        <p:nvPicPr>
          <p:cNvPr id="34" name="Picture 33" descr="Graphical user interface&#10;&#10;Description automatically generated">
            <a:extLst>
              <a:ext uri="{FF2B5EF4-FFF2-40B4-BE49-F238E27FC236}">
                <a16:creationId xmlns:a16="http://schemas.microsoft.com/office/drawing/2014/main" id="{28A7D5D3-FFF4-C684-FBEC-AAE476B6566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1" t="9113" r="10395" b="43940"/>
          <a:stretch/>
        </p:blipFill>
        <p:spPr>
          <a:xfrm>
            <a:off x="799660" y="2708920"/>
            <a:ext cx="4084218" cy="361969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D444FE2-F114-3666-D8B0-982D24250C6A}"/>
              </a:ext>
            </a:extLst>
          </p:cNvPr>
          <p:cNvSpPr/>
          <p:nvPr/>
        </p:nvSpPr>
        <p:spPr>
          <a:xfrm rot="5400000">
            <a:off x="3239939" y="5920994"/>
            <a:ext cx="133835" cy="930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B0F4E0-01EF-EB52-0DBE-8576D3299A5F}"/>
              </a:ext>
            </a:extLst>
          </p:cNvPr>
          <p:cNvSpPr/>
          <p:nvPr/>
        </p:nvSpPr>
        <p:spPr>
          <a:xfrm rot="5400000">
            <a:off x="4319907" y="5898014"/>
            <a:ext cx="179794" cy="930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7112249-F754-84EB-0257-C7E6E43F5188}"/>
              </a:ext>
            </a:extLst>
          </p:cNvPr>
          <p:cNvGrpSpPr/>
          <p:nvPr/>
        </p:nvGrpSpPr>
        <p:grpSpPr>
          <a:xfrm>
            <a:off x="625804" y="3366331"/>
            <a:ext cx="3974553" cy="3098595"/>
            <a:chOff x="1336675" y="3979103"/>
            <a:chExt cx="3088232" cy="2532462"/>
          </a:xfrm>
        </p:grpSpPr>
        <p:pic>
          <p:nvPicPr>
            <p:cNvPr id="41" name="Picture 4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301A3D0-484A-B861-8EA5-638016D8D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48" t="12567" r="42604" b="42607"/>
            <a:stretch/>
          </p:blipFill>
          <p:spPr>
            <a:xfrm>
              <a:off x="1336675" y="3979103"/>
              <a:ext cx="139700" cy="2532462"/>
            </a:xfrm>
            <a:prstGeom prst="rect">
              <a:avLst/>
            </a:prstGeom>
          </p:spPr>
        </p:pic>
        <p:pic>
          <p:nvPicPr>
            <p:cNvPr id="42" name="Picture 4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0B378DB-32C6-2695-56D8-876551DB2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32" t="55945" r="9596" b="42119"/>
            <a:stretch/>
          </p:blipFill>
          <p:spPr>
            <a:xfrm>
              <a:off x="1461190" y="6402182"/>
              <a:ext cx="2963717" cy="109383"/>
            </a:xfrm>
            <a:prstGeom prst="rect">
              <a:avLst/>
            </a:prstGeom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BE01636D-5CF8-CC35-5315-91C6DD90B4A5}"/>
              </a:ext>
            </a:extLst>
          </p:cNvPr>
          <p:cNvSpPr/>
          <p:nvPr/>
        </p:nvSpPr>
        <p:spPr>
          <a:xfrm rot="5400000">
            <a:off x="3239939" y="5920995"/>
            <a:ext cx="133835" cy="930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Picture 44" descr="Graphical user interface&#10;&#10;Description automatically generated">
            <a:extLst>
              <a:ext uri="{FF2B5EF4-FFF2-40B4-BE49-F238E27FC236}">
                <a16:creationId xmlns:a16="http://schemas.microsoft.com/office/drawing/2014/main" id="{BE4B618C-D880-9939-1E97-4DAC0A64E5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1" t="9113" r="10395" b="43940"/>
          <a:stretch/>
        </p:blipFill>
        <p:spPr>
          <a:xfrm>
            <a:off x="799660" y="2746673"/>
            <a:ext cx="4084218" cy="361969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A1E7618-AAC6-9C85-2037-017B9AEF3665}"/>
              </a:ext>
            </a:extLst>
          </p:cNvPr>
          <p:cNvSpPr/>
          <p:nvPr/>
        </p:nvSpPr>
        <p:spPr>
          <a:xfrm rot="5400000">
            <a:off x="4323717" y="5943388"/>
            <a:ext cx="179794" cy="930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04323BF-D4FA-0D79-9630-F09B20F1B984}"/>
              </a:ext>
            </a:extLst>
          </p:cNvPr>
          <p:cNvGrpSpPr/>
          <p:nvPr/>
        </p:nvGrpSpPr>
        <p:grpSpPr>
          <a:xfrm>
            <a:off x="633424" y="3407894"/>
            <a:ext cx="3974553" cy="3098595"/>
            <a:chOff x="1336675" y="3979103"/>
            <a:chExt cx="3088232" cy="2532462"/>
          </a:xfrm>
        </p:grpSpPr>
        <p:pic>
          <p:nvPicPr>
            <p:cNvPr id="48" name="Picture 4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BDD4234-273B-DE6F-D3A3-34A6BA8B6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48" t="12567" r="42604" b="42607"/>
            <a:stretch/>
          </p:blipFill>
          <p:spPr>
            <a:xfrm>
              <a:off x="1336675" y="3979103"/>
              <a:ext cx="139700" cy="2532462"/>
            </a:xfrm>
            <a:prstGeom prst="rect">
              <a:avLst/>
            </a:prstGeom>
          </p:spPr>
        </p:pic>
        <p:pic>
          <p:nvPicPr>
            <p:cNvPr id="49" name="Picture 4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8247A136-6CA4-03BF-8ADA-68D3F5F4A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32" t="55945" r="9596" b="42119"/>
            <a:stretch/>
          </p:blipFill>
          <p:spPr>
            <a:xfrm>
              <a:off x="1461190" y="6402182"/>
              <a:ext cx="2963717" cy="109383"/>
            </a:xfrm>
            <a:prstGeom prst="rect">
              <a:avLst/>
            </a:prstGeom>
          </p:spPr>
        </p:pic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114E645-93B6-4BEC-0C6C-33DEFAB19C67}"/>
              </a:ext>
            </a:extLst>
          </p:cNvPr>
          <p:cNvSpPr/>
          <p:nvPr/>
        </p:nvSpPr>
        <p:spPr>
          <a:xfrm rot="5400000">
            <a:off x="3225152" y="5943973"/>
            <a:ext cx="179794" cy="930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B5196C-16F2-3BBA-D109-F8B535D16C8D}"/>
              </a:ext>
            </a:extLst>
          </p:cNvPr>
          <p:cNvGrpSpPr/>
          <p:nvPr/>
        </p:nvGrpSpPr>
        <p:grpSpPr>
          <a:xfrm>
            <a:off x="632154" y="2717031"/>
            <a:ext cx="4251724" cy="3789459"/>
            <a:chOff x="632154" y="2717031"/>
            <a:chExt cx="4251724" cy="378945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DF28349-BC28-3D1C-37EA-809449D46F6E}"/>
                </a:ext>
              </a:extLst>
            </p:cNvPr>
            <p:cNvSpPr/>
            <p:nvPr/>
          </p:nvSpPr>
          <p:spPr>
            <a:xfrm>
              <a:off x="632154" y="2717031"/>
              <a:ext cx="179794" cy="9301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2" name="Picture 5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375A0579-EBC1-0C90-FE38-7DEA70BFF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1" t="9113" r="10395" b="43940"/>
            <a:stretch/>
          </p:blipFill>
          <p:spPr>
            <a:xfrm>
              <a:off x="799660" y="2746674"/>
              <a:ext cx="4084218" cy="3619699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FBBDF58-F94D-8E8F-F31A-D4B6A4C55825}"/>
                </a:ext>
              </a:extLst>
            </p:cNvPr>
            <p:cNvSpPr/>
            <p:nvPr/>
          </p:nvSpPr>
          <p:spPr>
            <a:xfrm rot="5400000">
              <a:off x="4323717" y="5943389"/>
              <a:ext cx="179794" cy="9301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E6D89A6-476E-0601-AD10-0CC7F53E0081}"/>
                </a:ext>
              </a:extLst>
            </p:cNvPr>
            <p:cNvGrpSpPr/>
            <p:nvPr/>
          </p:nvGrpSpPr>
          <p:grpSpPr>
            <a:xfrm>
              <a:off x="633424" y="3407895"/>
              <a:ext cx="3974553" cy="3098595"/>
              <a:chOff x="1336675" y="3979103"/>
              <a:chExt cx="3088232" cy="2532462"/>
            </a:xfrm>
          </p:grpSpPr>
          <p:pic>
            <p:nvPicPr>
              <p:cNvPr id="55" name="Picture 54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7DDFF225-E4C7-469D-F02E-2BD5E93035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748" t="12567" r="42604" b="42607"/>
              <a:stretch/>
            </p:blipFill>
            <p:spPr>
              <a:xfrm>
                <a:off x="1336675" y="3979103"/>
                <a:ext cx="139700" cy="2532462"/>
              </a:xfrm>
              <a:prstGeom prst="rect">
                <a:avLst/>
              </a:prstGeom>
            </p:spPr>
          </p:pic>
          <p:pic>
            <p:nvPicPr>
              <p:cNvPr id="56" name="Picture 55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5E34FC77-E4AA-0547-F81B-7884ABE425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32" t="55945" r="9596" b="42119"/>
              <a:stretch/>
            </p:blipFill>
            <p:spPr>
              <a:xfrm>
                <a:off x="1461190" y="6402182"/>
                <a:ext cx="2963717" cy="109383"/>
              </a:xfrm>
              <a:prstGeom prst="rect">
                <a:avLst/>
              </a:prstGeom>
            </p:spPr>
          </p:pic>
        </p:grpSp>
      </p:grp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2DEE193C-294B-EA35-0249-696A84AA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20</a:t>
            </a:fld>
            <a:endParaRPr lang="el-GR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6740A11-21DE-BB74-2F8C-BE493CCE9B85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4DD44C-BC2A-5ED1-F349-D38B8E67F244}"/>
              </a:ext>
            </a:extLst>
          </p:cNvPr>
          <p:cNvSpPr txBox="1"/>
          <p:nvPr/>
        </p:nvSpPr>
        <p:spPr>
          <a:xfrm>
            <a:off x="1164521" y="2936355"/>
            <a:ext cx="361745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Global compliance = 2.26 mm²/mmHg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B5C9413-B182-07BB-182D-B7F564CD842B}"/>
              </a:ext>
            </a:extLst>
          </p:cNvPr>
          <p:cNvGrpSpPr/>
          <p:nvPr/>
        </p:nvGrpSpPr>
        <p:grpSpPr>
          <a:xfrm>
            <a:off x="6825033" y="2726852"/>
            <a:ext cx="4084217" cy="3772859"/>
            <a:chOff x="6825033" y="2726852"/>
            <a:chExt cx="4084217" cy="3772859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B4D4BEF-98F7-D2C0-9DE4-FB9088457DC6}"/>
                </a:ext>
              </a:extLst>
            </p:cNvPr>
            <p:cNvGrpSpPr/>
            <p:nvPr/>
          </p:nvGrpSpPr>
          <p:grpSpPr>
            <a:xfrm>
              <a:off x="6825033" y="2726852"/>
              <a:ext cx="4084217" cy="3772859"/>
              <a:chOff x="6825033" y="2726852"/>
              <a:chExt cx="4084217" cy="3772859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6F7625D-0F62-E42F-8951-6B251D411096}"/>
                  </a:ext>
                </a:extLst>
              </p:cNvPr>
              <p:cNvGrpSpPr/>
              <p:nvPr/>
            </p:nvGrpSpPr>
            <p:grpSpPr>
              <a:xfrm>
                <a:off x="6825033" y="2726852"/>
                <a:ext cx="4084217" cy="3772859"/>
                <a:chOff x="7102777" y="3599984"/>
                <a:chExt cx="3115918" cy="2911581"/>
              </a:xfrm>
            </p:grpSpPr>
            <p:pic>
              <p:nvPicPr>
                <p:cNvPr id="10" name="Picture 9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0B5A6F04-F6FF-6CE9-C1AC-44044CC293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748" t="12567" r="42604" b="42607"/>
                <a:stretch/>
              </p:blipFill>
              <p:spPr>
                <a:xfrm>
                  <a:off x="7102777" y="3979103"/>
                  <a:ext cx="139700" cy="2532462"/>
                </a:xfrm>
                <a:prstGeom prst="rect">
                  <a:avLst/>
                </a:prstGeom>
              </p:spPr>
            </p:pic>
            <p:pic>
              <p:nvPicPr>
                <p:cNvPr id="19" name="Picture 18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F981D408-0BE0-5798-B5F7-DE2BC5F2A9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6160" t="8729" r="10458" b="42443"/>
                <a:stretch/>
              </p:blipFill>
              <p:spPr>
                <a:xfrm>
                  <a:off x="7232952" y="3599984"/>
                  <a:ext cx="2985743" cy="2911581"/>
                </a:xfrm>
                <a:prstGeom prst="rect">
                  <a:avLst/>
                </a:prstGeom>
              </p:spPr>
            </p:pic>
            <p:pic>
              <p:nvPicPr>
                <p:cNvPr id="15" name="Picture 14" descr="Graphical user interface&#10;&#10;Description automatically generated">
                  <a:extLst>
                    <a:ext uri="{FF2B5EF4-FFF2-40B4-BE49-F238E27FC236}">
                      <a16:creationId xmlns:a16="http://schemas.microsoft.com/office/drawing/2014/main" id="{3D47D1D6-AD8B-DF23-471B-20399EEB41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5432" t="55945" r="9596" b="42119"/>
                <a:stretch/>
              </p:blipFill>
              <p:spPr>
                <a:xfrm>
                  <a:off x="7254978" y="6402182"/>
                  <a:ext cx="2963717" cy="109383"/>
                </a:xfrm>
                <a:prstGeom prst="rect">
                  <a:avLst/>
                </a:prstGeom>
              </p:spPr>
            </p:pic>
          </p:grp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FD3A5C37-EF57-A8D1-D8CD-C3B3938118CD}"/>
                  </a:ext>
                </a:extLst>
              </p:cNvPr>
              <p:cNvSpPr/>
              <p:nvPr/>
            </p:nvSpPr>
            <p:spPr>
              <a:xfrm>
                <a:off x="6827775" y="2736839"/>
                <a:ext cx="179794" cy="930177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2424F60D-2E0D-3E05-234F-8FB5CE400452}"/>
                </a:ext>
              </a:extLst>
            </p:cNvPr>
            <p:cNvSpPr txBox="1"/>
            <p:nvPr/>
          </p:nvSpPr>
          <p:spPr>
            <a:xfrm>
              <a:off x="7239914" y="2975585"/>
              <a:ext cx="3580281" cy="307777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Global compliance = 1.65 mm²/mmHg</a:t>
              </a:r>
            </a:p>
          </p:txBody>
        </p:sp>
      </p:grpSp>
      <p:graphicFrame>
        <p:nvGraphicFramePr>
          <p:cNvPr id="57" name="Table 2">
            <a:extLst>
              <a:ext uri="{FF2B5EF4-FFF2-40B4-BE49-F238E27FC236}">
                <a16:creationId xmlns:a16="http://schemas.microsoft.com/office/drawing/2014/main" id="{11DC73F7-4D58-CDB3-FA7A-0ADDA7379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3039011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/>
                        <a:t>Conclusions</a:t>
                      </a:r>
                      <a:endParaRPr lang="el-GR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2681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4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511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32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3" grpId="0"/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917AAA3-FE2F-BC58-397F-B25C6AFAC1B9}"/>
              </a:ext>
            </a:extLst>
          </p:cNvPr>
          <p:cNvSpPr txBox="1"/>
          <p:nvPr/>
        </p:nvSpPr>
        <p:spPr>
          <a:xfrm>
            <a:off x="7335831" y="85867"/>
            <a:ext cx="387157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dirty="0"/>
              <a:t>Dilated aorta – with low elasticity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E49576-1810-F3B5-7588-9DF4A62061D8}"/>
              </a:ext>
            </a:extLst>
          </p:cNvPr>
          <p:cNvSpPr txBox="1"/>
          <p:nvPr/>
        </p:nvSpPr>
        <p:spPr>
          <a:xfrm>
            <a:off x="625805" y="137830"/>
            <a:ext cx="449353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dirty="0"/>
              <a:t>Non dilated aorta – with high elasticity</a:t>
            </a:r>
          </a:p>
        </p:txBody>
      </p:sp>
      <p:pic>
        <p:nvPicPr>
          <p:cNvPr id="14" name="Aortic Segmentation and Compliance Tool 2022-05-10 16-48-43_Trim">
            <a:hlinkClick r:id="" action="ppaction://media"/>
            <a:extLst>
              <a:ext uri="{FF2B5EF4-FFF2-40B4-BE49-F238E27FC236}">
                <a16:creationId xmlns:a16="http://schemas.microsoft.com/office/drawing/2014/main" id="{487ECEFC-02BB-9FB1-7A5C-85C7491446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5203" t="9987" r="55481" b="43718"/>
          <a:stretch/>
        </p:blipFill>
        <p:spPr>
          <a:xfrm>
            <a:off x="7708898" y="488988"/>
            <a:ext cx="3044722" cy="2184360"/>
          </a:xfrm>
          <a:prstGeom prst="rect">
            <a:avLst/>
          </a:prstGeom>
        </p:spPr>
      </p:pic>
      <p:pic>
        <p:nvPicPr>
          <p:cNvPr id="6" name="Aortic Segmentation and Compliance Tool 2022-05-10 16-27-20_Trim">
            <a:hlinkClick r:id="" action="ppaction://media"/>
            <a:extLst>
              <a:ext uri="{FF2B5EF4-FFF2-40B4-BE49-F238E27FC236}">
                <a16:creationId xmlns:a16="http://schemas.microsoft.com/office/drawing/2014/main" id="{A988C2D8-1D36-25DB-0A45-4C82CFD16C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9099" t="12040" r="48990" b="40845"/>
          <a:stretch/>
        </p:blipFill>
        <p:spPr>
          <a:xfrm>
            <a:off x="1262041" y="488988"/>
            <a:ext cx="3221063" cy="22060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F451A-B177-BDB8-5C62-3A99984D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21</a:t>
            </a:fld>
            <a:endParaRPr lang="el-G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E15DCD1-9F43-92A0-21DA-5608966BB559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16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53FBFFC-B05E-3CF1-E44D-9B38EEFF9A91}"/>
              </a:ext>
            </a:extLst>
          </p:cNvPr>
          <p:cNvGrpSpPr/>
          <p:nvPr/>
        </p:nvGrpSpPr>
        <p:grpSpPr>
          <a:xfrm>
            <a:off x="1026641" y="2824418"/>
            <a:ext cx="3830533" cy="3621833"/>
            <a:chOff x="1026641" y="2824418"/>
            <a:chExt cx="3830533" cy="3621833"/>
          </a:xfrm>
        </p:grpSpPr>
        <p:pic>
          <p:nvPicPr>
            <p:cNvPr id="13" name="Picture 12" descr="Chart, line chart&#10;&#10;Description automatically generated">
              <a:extLst>
                <a:ext uri="{FF2B5EF4-FFF2-40B4-BE49-F238E27FC236}">
                  <a16:creationId xmlns:a16="http://schemas.microsoft.com/office/drawing/2014/main" id="{B83A5A2F-F111-7A66-E2A1-162C7BC89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41" y="2824418"/>
              <a:ext cx="3775954" cy="3621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33B2F6-4CE0-EC46-B70E-4C6B849F752A}"/>
                </a:ext>
              </a:extLst>
            </p:cNvPr>
            <p:cNvSpPr txBox="1"/>
            <p:nvPr/>
          </p:nvSpPr>
          <p:spPr>
            <a:xfrm>
              <a:off x="1957334" y="3450902"/>
              <a:ext cx="28418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compliance = 0.54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64456D-A1D6-9822-15BE-DD378E49EECF}"/>
                </a:ext>
              </a:extLst>
            </p:cNvPr>
            <p:cNvSpPr txBox="1"/>
            <p:nvPr/>
          </p:nvSpPr>
          <p:spPr>
            <a:xfrm>
              <a:off x="1957334" y="4246584"/>
              <a:ext cx="28418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compliance = 0.57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79FAAB-41A6-B8C3-014A-358141691466}"/>
                </a:ext>
              </a:extLst>
            </p:cNvPr>
            <p:cNvSpPr txBox="1"/>
            <p:nvPr/>
          </p:nvSpPr>
          <p:spPr>
            <a:xfrm>
              <a:off x="1957334" y="4971313"/>
              <a:ext cx="28418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compliance = 0.57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41B2D2-9574-B43E-612F-A508B3B84110}"/>
                </a:ext>
              </a:extLst>
            </p:cNvPr>
            <p:cNvSpPr txBox="1"/>
            <p:nvPr/>
          </p:nvSpPr>
          <p:spPr>
            <a:xfrm>
              <a:off x="2015354" y="5786211"/>
              <a:ext cx="28418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compliance = 0.57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689CF2-4E86-3829-B911-790BEF78763B}"/>
              </a:ext>
            </a:extLst>
          </p:cNvPr>
          <p:cNvGrpSpPr/>
          <p:nvPr/>
        </p:nvGrpSpPr>
        <p:grpSpPr>
          <a:xfrm>
            <a:off x="7431450" y="2819305"/>
            <a:ext cx="3764942" cy="3637425"/>
            <a:chOff x="7431450" y="2819305"/>
            <a:chExt cx="3764942" cy="3637425"/>
          </a:xfrm>
        </p:grpSpPr>
        <p:pic>
          <p:nvPicPr>
            <p:cNvPr id="8" name="Picture 7" descr="Chart, line chart&#10;&#10;Description automatically generated">
              <a:extLst>
                <a:ext uri="{FF2B5EF4-FFF2-40B4-BE49-F238E27FC236}">
                  <a16:creationId xmlns:a16="http://schemas.microsoft.com/office/drawing/2014/main" id="{CAB338E9-3318-08B5-D52F-DAEA1E4B4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450" y="2819305"/>
              <a:ext cx="3624751" cy="36374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6C72F0-BC78-28B8-1061-124A0E3FD605}"/>
                </a:ext>
              </a:extLst>
            </p:cNvPr>
            <p:cNvSpPr txBox="1"/>
            <p:nvPr/>
          </p:nvSpPr>
          <p:spPr>
            <a:xfrm>
              <a:off x="8323539" y="3551782"/>
              <a:ext cx="28418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compliance = 0.50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C1FEB6-6F7D-2C24-8D5D-899657F21134}"/>
                </a:ext>
              </a:extLst>
            </p:cNvPr>
            <p:cNvSpPr txBox="1"/>
            <p:nvPr/>
          </p:nvSpPr>
          <p:spPr>
            <a:xfrm>
              <a:off x="8354572" y="4284259"/>
              <a:ext cx="28418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compliance = 0.48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C20B51-91FE-6187-3721-853B91B50722}"/>
                </a:ext>
              </a:extLst>
            </p:cNvPr>
            <p:cNvSpPr txBox="1"/>
            <p:nvPr/>
          </p:nvSpPr>
          <p:spPr>
            <a:xfrm>
              <a:off x="8354572" y="5062717"/>
              <a:ext cx="28418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compliance = 0.35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3BF305-543C-B457-6288-E5EADED55253}"/>
                </a:ext>
              </a:extLst>
            </p:cNvPr>
            <p:cNvSpPr txBox="1"/>
            <p:nvPr/>
          </p:nvSpPr>
          <p:spPr>
            <a:xfrm>
              <a:off x="8344398" y="5811215"/>
              <a:ext cx="28418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compliance = 0.43</a:t>
              </a:r>
            </a:p>
          </p:txBody>
        </p:sp>
      </p:grpSp>
      <p:graphicFrame>
        <p:nvGraphicFramePr>
          <p:cNvPr id="27" name="Table 2">
            <a:extLst>
              <a:ext uri="{FF2B5EF4-FFF2-40B4-BE49-F238E27FC236}">
                <a16:creationId xmlns:a16="http://schemas.microsoft.com/office/drawing/2014/main" id="{A5CD49D0-AB1F-4994-F923-6A6E582B9E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107485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/>
                        <a:t>Conclusions</a:t>
                      </a:r>
                      <a:endParaRPr lang="el-GR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572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85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21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3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9193EE2-7BCF-0A5C-45FA-7DB9743C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00332"/>
            <a:ext cx="10571998" cy="917306"/>
          </a:xfrm>
        </p:spPr>
        <p:txBody>
          <a:bodyPr/>
          <a:lstStyle/>
          <a:p>
            <a:r>
              <a:rPr lang="en-GB" dirty="0">
                <a:cs typeface="Calibri Light"/>
              </a:rPr>
              <a:t>Compliance</a:t>
            </a:r>
            <a:endParaRPr lang="el-GR" dirty="0" err="1"/>
          </a:p>
        </p:txBody>
      </p:sp>
      <p:graphicFrame>
        <p:nvGraphicFramePr>
          <p:cNvPr id="4" name="Πίνακας 4">
            <a:extLst>
              <a:ext uri="{FF2B5EF4-FFF2-40B4-BE49-F238E27FC236}">
                <a16:creationId xmlns:a16="http://schemas.microsoft.com/office/drawing/2014/main" id="{2B1CC389-7DFE-6CF8-E35E-7A0C9F743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210483"/>
              </p:ext>
            </p:extLst>
          </p:nvPr>
        </p:nvGraphicFramePr>
        <p:xfrm>
          <a:off x="1011112" y="2712535"/>
          <a:ext cx="4237420" cy="2327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417">
                  <a:extLst>
                    <a:ext uri="{9D8B030D-6E8A-4147-A177-3AD203B41FA5}">
                      <a16:colId xmlns:a16="http://schemas.microsoft.com/office/drawing/2014/main" val="2264931640"/>
                    </a:ext>
                  </a:extLst>
                </a:gridCol>
                <a:gridCol w="1648466">
                  <a:extLst>
                    <a:ext uri="{9D8B030D-6E8A-4147-A177-3AD203B41FA5}">
                      <a16:colId xmlns:a16="http://schemas.microsoft.com/office/drawing/2014/main" val="3018663182"/>
                    </a:ext>
                  </a:extLst>
                </a:gridCol>
                <a:gridCol w="1511537">
                  <a:extLst>
                    <a:ext uri="{9D8B030D-6E8A-4147-A177-3AD203B41FA5}">
                      <a16:colId xmlns:a16="http://schemas.microsoft.com/office/drawing/2014/main" val="3421010294"/>
                    </a:ext>
                  </a:extLst>
                </a:gridCol>
              </a:tblGrid>
              <a:tr h="579904"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Predictions – Ground Truth Correlation</a:t>
                      </a:r>
                      <a:endParaRPr lang="el-GR" sz="1800" b="1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l-GR" sz="2000" b="0" i="0" u="none" strike="noStrike" noProof="0" dirty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836378"/>
                  </a:ext>
                </a:extLst>
              </a:tr>
              <a:tr h="3794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l-GR" sz="14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Dilated aorta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Non-dilated aorta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71158124"/>
                  </a:ext>
                </a:extLst>
              </a:tr>
              <a:tr h="3794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l-GR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Min</a:t>
                      </a:r>
                      <a:r>
                        <a:rPr lang="en-GB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lang="el-GR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Area </a:t>
                      </a:r>
                      <a:endParaRPr lang="el-GR" sz="14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</a:t>
                      </a:r>
                      <a:r>
                        <a:rPr lang="el-GR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99</a:t>
                      </a:r>
                      <a:endParaRPr lang="en-GB" sz="14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248032"/>
                  </a:ext>
                </a:extLst>
              </a:tr>
              <a:tr h="4591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l-GR" sz="1400" b="0" i="0" u="none" strike="noStrike" kern="1200" noProof="0" dirty="0" err="1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Max</a:t>
                      </a:r>
                      <a:r>
                        <a:rPr lang="el-GR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lang="el-GR" sz="1400" b="0" i="0" u="none" strike="noStrike" kern="1200" noProof="0" dirty="0" err="1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Area</a:t>
                      </a:r>
                      <a:r>
                        <a:rPr lang="el-GR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</a:t>
                      </a:r>
                      <a:endParaRPr lang="el-GR" sz="14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</a:t>
                      </a:r>
                      <a:r>
                        <a:rPr lang="el-GR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99</a:t>
                      </a:r>
                      <a:endParaRPr lang="el-GR" sz="14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0.99</a:t>
                      </a:r>
                      <a:endParaRPr lang="el-GR" sz="14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147908"/>
                  </a:ext>
                </a:extLst>
              </a:tr>
              <a:tr h="46954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l-GR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Complianc</a:t>
                      </a:r>
                      <a:r>
                        <a:rPr lang="en-GB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e</a:t>
                      </a:r>
                      <a:endParaRPr lang="el-GR" sz="14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kern="1200" noProof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0.79</a:t>
                      </a:r>
                      <a:endParaRPr lang="el-GR" sz="14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0.93</a:t>
                      </a:r>
                      <a:endParaRPr lang="el-GR" sz="14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61057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7">
                <a:extLst>
                  <a:ext uri="{FF2B5EF4-FFF2-40B4-BE49-F238E27FC236}">
                    <a16:creationId xmlns:a16="http://schemas.microsoft.com/office/drawing/2014/main" id="{B247585D-AFF8-DA58-AC09-40AF3B707D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703201"/>
                  </p:ext>
                </p:extLst>
              </p:nvPr>
            </p:nvGraphicFramePr>
            <p:xfrm>
              <a:off x="5895053" y="2712535"/>
              <a:ext cx="6037006" cy="20730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02344">
                      <a:extLst>
                        <a:ext uri="{9D8B030D-6E8A-4147-A177-3AD203B41FA5}">
                          <a16:colId xmlns:a16="http://schemas.microsoft.com/office/drawing/2014/main" val="1213603186"/>
                        </a:ext>
                      </a:extLst>
                    </a:gridCol>
                    <a:gridCol w="1160474">
                      <a:extLst>
                        <a:ext uri="{9D8B030D-6E8A-4147-A177-3AD203B41FA5}">
                          <a16:colId xmlns:a16="http://schemas.microsoft.com/office/drawing/2014/main" val="2570426127"/>
                        </a:ext>
                      </a:extLst>
                    </a:gridCol>
                    <a:gridCol w="1160474">
                      <a:extLst>
                        <a:ext uri="{9D8B030D-6E8A-4147-A177-3AD203B41FA5}">
                          <a16:colId xmlns:a16="http://schemas.microsoft.com/office/drawing/2014/main" val="371950226"/>
                        </a:ext>
                      </a:extLst>
                    </a:gridCol>
                    <a:gridCol w="1160474">
                      <a:extLst>
                        <a:ext uri="{9D8B030D-6E8A-4147-A177-3AD203B41FA5}">
                          <a16:colId xmlns:a16="http://schemas.microsoft.com/office/drawing/2014/main" val="805673902"/>
                        </a:ext>
                      </a:extLst>
                    </a:gridCol>
                    <a:gridCol w="1253240">
                      <a:extLst>
                        <a:ext uri="{9D8B030D-6E8A-4147-A177-3AD203B41FA5}">
                          <a16:colId xmlns:a16="http://schemas.microsoft.com/office/drawing/2014/main" val="3174791192"/>
                        </a:ext>
                      </a:extLst>
                    </a:gridCol>
                  </a:tblGrid>
                  <a:tr h="410813">
                    <a:tc gridSpan="5"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kern="120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Local compliance</a:t>
                          </a:r>
                          <a:br>
                            <a:rPr lang="en-GB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GB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Mean ± Std. Dev. </a:t>
                          </a:r>
                          <a14:m>
                            <m:oMath xmlns:m="http://schemas.openxmlformats.org/officeDocument/2006/math">
                              <m:r>
                                <a:rPr lang="en-GB" sz="18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sSup>
                                    <m:sSup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𝑚𝑚𝐻𝑔</m:t>
                                  </m:r>
                                </m:den>
                              </m:f>
                              <m:r>
                                <a:rPr lang="en-GB" sz="1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GB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00B05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00B0F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FFC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2052869414"/>
                      </a:ext>
                    </a:extLst>
                  </a:tr>
                  <a:tr h="410813">
                    <a:tc>
                      <a:txBody>
                        <a:bodyPr/>
                        <a:lstStyle/>
                        <a:p>
                          <a:pPr algn="ctr" fontAlgn="b"/>
                          <a:endParaRPr lang="en-GB" sz="1400" b="0" i="0" u="none" strike="noStrike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kern="1200" dirty="0">
                              <a:solidFill>
                                <a:srgbClr val="FF7C8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Posterior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Lateral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00B0F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Anterior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FFC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Medial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8160818"/>
                      </a:ext>
                    </a:extLst>
                  </a:tr>
                  <a:tr h="410813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Dilated aorta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0.51 (± 0.22)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0.56 (± 0.25) 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0.51 (± 0.22)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0.54 (± 0.27)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409737232"/>
                      </a:ext>
                    </a:extLst>
                  </a:tr>
                  <a:tr h="38005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Non-dilated aorta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0.73 (± 0.13)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0.74 (± 0.12)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0.74 (± 0.12)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0.73 (± 0.12)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8437864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7">
                <a:extLst>
                  <a:ext uri="{FF2B5EF4-FFF2-40B4-BE49-F238E27FC236}">
                    <a16:creationId xmlns:a16="http://schemas.microsoft.com/office/drawing/2014/main" id="{B247585D-AFF8-DA58-AC09-40AF3B707D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5703201"/>
                  </p:ext>
                </p:extLst>
              </p:nvPr>
            </p:nvGraphicFramePr>
            <p:xfrm>
              <a:off x="5895053" y="2712535"/>
              <a:ext cx="6037006" cy="20730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02344">
                      <a:extLst>
                        <a:ext uri="{9D8B030D-6E8A-4147-A177-3AD203B41FA5}">
                          <a16:colId xmlns:a16="http://schemas.microsoft.com/office/drawing/2014/main" val="1213603186"/>
                        </a:ext>
                      </a:extLst>
                    </a:gridCol>
                    <a:gridCol w="1160474">
                      <a:extLst>
                        <a:ext uri="{9D8B030D-6E8A-4147-A177-3AD203B41FA5}">
                          <a16:colId xmlns:a16="http://schemas.microsoft.com/office/drawing/2014/main" val="2570426127"/>
                        </a:ext>
                      </a:extLst>
                    </a:gridCol>
                    <a:gridCol w="1160474">
                      <a:extLst>
                        <a:ext uri="{9D8B030D-6E8A-4147-A177-3AD203B41FA5}">
                          <a16:colId xmlns:a16="http://schemas.microsoft.com/office/drawing/2014/main" val="371950226"/>
                        </a:ext>
                      </a:extLst>
                    </a:gridCol>
                    <a:gridCol w="1160474">
                      <a:extLst>
                        <a:ext uri="{9D8B030D-6E8A-4147-A177-3AD203B41FA5}">
                          <a16:colId xmlns:a16="http://schemas.microsoft.com/office/drawing/2014/main" val="805673902"/>
                        </a:ext>
                      </a:extLst>
                    </a:gridCol>
                    <a:gridCol w="1253240">
                      <a:extLst>
                        <a:ext uri="{9D8B030D-6E8A-4147-A177-3AD203B41FA5}">
                          <a16:colId xmlns:a16="http://schemas.microsoft.com/office/drawing/2014/main" val="3174791192"/>
                        </a:ext>
                      </a:extLst>
                    </a:gridCol>
                  </a:tblGrid>
                  <a:tr h="733298"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202" t="-9917" r="-404" b="-19090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00B05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00B0F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FFC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2052869414"/>
                      </a:ext>
                    </a:extLst>
                  </a:tr>
                  <a:tr h="410813">
                    <a:tc>
                      <a:txBody>
                        <a:bodyPr/>
                        <a:lstStyle/>
                        <a:p>
                          <a:pPr algn="ctr" fontAlgn="b"/>
                          <a:endParaRPr lang="en-GB" sz="1400" b="0" i="0" u="none" strike="noStrike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kern="1200" dirty="0">
                              <a:solidFill>
                                <a:srgbClr val="FF7C8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Posterior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Lateral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00B0F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Anterior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FFC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Medial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8160818"/>
                      </a:ext>
                    </a:extLst>
                  </a:tr>
                  <a:tr h="410813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Dilated aorta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0.51 (± 0.22)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0.56 (± 0.25) 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0.51 (± 0.22)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0.54 (± 0.27)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4097372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Non-dilated aorta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0.73 (± 0.13)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0.74 (± 0.12)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0.74 (± 0.12)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0.73 (± 0.12)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8437864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1A01EB2-073B-05AF-46DB-9F97EA9E1C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95" b="53874"/>
          <a:stretch/>
        </p:blipFill>
        <p:spPr>
          <a:xfrm>
            <a:off x="7966697" y="4889939"/>
            <a:ext cx="1893718" cy="12646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31496-4338-3162-D8CD-CE33A27B3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22</a:t>
            </a:fld>
            <a:endParaRPr lang="el-G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3D9306-9676-4788-AEFC-ED83DC51973B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721553-8C61-E63D-4584-12C6B975CB73}"/>
              </a:ext>
            </a:extLst>
          </p:cNvPr>
          <p:cNvSpPr/>
          <p:nvPr/>
        </p:nvSpPr>
        <p:spPr>
          <a:xfrm>
            <a:off x="8770620" y="5372100"/>
            <a:ext cx="274320" cy="274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65D678-1E71-DCE4-A602-2046F187B450}"/>
                  </a:ext>
                </a:extLst>
              </p:cNvPr>
              <p:cNvSpPr txBox="1"/>
              <p:nvPr/>
            </p:nvSpPr>
            <p:spPr>
              <a:xfrm>
                <a:off x="381384" y="5366404"/>
                <a:ext cx="7508636" cy="1079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𝐶𝑜𝑚𝑝𝑙𝑖𝑎𝑛𝑐𝑒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𝑀𝑎𝑥𝑖𝑚𝑢𝑚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𝑎𝑟𝑒𝑎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𝑀𝑖𝑛𝑖𝑚𝑢𝑚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𝑎𝑟𝑒𝑎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𝑆𝑦𝑠𝑡𝑜𝑙𝑖𝑐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𝐷𝑖𝑎𝑠𝑡𝑜𝑙𝑖𝑐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den>
                    </m:f>
                  </m:oMath>
                </a14:m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𝑚𝑚𝐻𝑔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  <a:p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65D678-1E71-DCE4-A602-2046F187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4" y="5366404"/>
                <a:ext cx="7508636" cy="10798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5414859D-150E-CC17-92BE-1CB88B7D0C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0574017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/>
                        <a:t>Conclusions</a:t>
                      </a:r>
                      <a:endParaRPr lang="el-GR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95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9193EE2-7BCF-0A5C-45FA-7DB9743C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00332"/>
            <a:ext cx="10571998" cy="917306"/>
          </a:xfrm>
        </p:spPr>
        <p:txBody>
          <a:bodyPr/>
          <a:lstStyle/>
          <a:p>
            <a:r>
              <a:rPr lang="en-GB" dirty="0">
                <a:cs typeface="Calibri Light"/>
              </a:rPr>
              <a:t>Strain</a:t>
            </a:r>
            <a:endParaRPr lang="el-GR" dirty="0" err="1"/>
          </a:p>
        </p:txBody>
      </p:sp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B247585D-AFF8-DA58-AC09-40AF3B707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93528"/>
              </p:ext>
            </p:extLst>
          </p:nvPr>
        </p:nvGraphicFramePr>
        <p:xfrm>
          <a:off x="5974752" y="3636158"/>
          <a:ext cx="6037006" cy="1888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344">
                  <a:extLst>
                    <a:ext uri="{9D8B030D-6E8A-4147-A177-3AD203B41FA5}">
                      <a16:colId xmlns:a16="http://schemas.microsoft.com/office/drawing/2014/main" val="1213603186"/>
                    </a:ext>
                  </a:extLst>
                </a:gridCol>
                <a:gridCol w="1160474">
                  <a:extLst>
                    <a:ext uri="{9D8B030D-6E8A-4147-A177-3AD203B41FA5}">
                      <a16:colId xmlns:a16="http://schemas.microsoft.com/office/drawing/2014/main" val="2570426127"/>
                    </a:ext>
                  </a:extLst>
                </a:gridCol>
                <a:gridCol w="1160474">
                  <a:extLst>
                    <a:ext uri="{9D8B030D-6E8A-4147-A177-3AD203B41FA5}">
                      <a16:colId xmlns:a16="http://schemas.microsoft.com/office/drawing/2014/main" val="371950226"/>
                    </a:ext>
                  </a:extLst>
                </a:gridCol>
                <a:gridCol w="1160474">
                  <a:extLst>
                    <a:ext uri="{9D8B030D-6E8A-4147-A177-3AD203B41FA5}">
                      <a16:colId xmlns:a16="http://schemas.microsoft.com/office/drawing/2014/main" val="805673902"/>
                    </a:ext>
                  </a:extLst>
                </a:gridCol>
                <a:gridCol w="1253240">
                  <a:extLst>
                    <a:ext uri="{9D8B030D-6E8A-4147-A177-3AD203B41FA5}">
                      <a16:colId xmlns:a16="http://schemas.microsoft.com/office/drawing/2014/main" val="3174791192"/>
                    </a:ext>
                  </a:extLst>
                </a:gridCol>
              </a:tblGrid>
              <a:tr h="410813">
                <a:tc gridSpan="5"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Strain</a:t>
                      </a:r>
                      <a:br>
                        <a:rPr lang="en-GB" dirty="0">
                          <a:solidFill>
                            <a:schemeClr val="tx1"/>
                          </a:solidFill>
                        </a:rPr>
                      </a:b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± Std. Dev.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8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52869414"/>
                  </a:ext>
                </a:extLst>
              </a:tr>
              <a:tr h="410813"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kern="1200" dirty="0">
                          <a:solidFill>
                            <a:srgbClr val="FF7C8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Posterior</a:t>
                      </a:r>
                    </a:p>
                  </a:txBody>
                  <a:tcPr marL="0" marR="0" marT="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Lateral</a:t>
                      </a:r>
                    </a:p>
                  </a:txBody>
                  <a:tcPr marL="0" marR="0" marT="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Anterior</a:t>
                      </a:r>
                    </a:p>
                  </a:txBody>
                  <a:tcPr marL="0" marR="0" marT="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Medial</a:t>
                      </a:r>
                    </a:p>
                  </a:txBody>
                  <a:tcPr marL="0" marR="0" marT="0" marB="0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60818"/>
                  </a:ext>
                </a:extLst>
              </a:tr>
              <a:tr h="410813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Dilated aorta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0.112 (± 0.08)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0.093 (± 0.05)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0.084 (± 0.05)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0.086 (± 0.04)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09737232"/>
                  </a:ext>
                </a:extLst>
              </a:tr>
              <a:tr h="38005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Non-dilated aorta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0.266 (± 0.07)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0.25 (± 0.07)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0.246 (± 0.05)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0.249 (± 0.09)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437864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91BDB2-33CA-388A-C542-680C00D75E71}"/>
                  </a:ext>
                </a:extLst>
              </p:cNvPr>
              <p:cNvSpPr txBox="1"/>
              <p:nvPr/>
            </p:nvSpPr>
            <p:spPr>
              <a:xfrm>
                <a:off x="0" y="5703723"/>
                <a:ext cx="7505349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𝑆𝑡𝑟𝑎𝑖𝑛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𝑀𝑎𝑥𝑖𝑚𝑢𝑚𝑃𝑒𝑟𝑖𝑚𝑒𝑡𝑒𝑟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𝑀𝑖𝑛𝑖𝑚𝑢𝑚𝑃𝑒𝑟𝑖𝑚𝑒𝑡𝑒𝑟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𝑀𝑖𝑛𝑖𝑚𝑢𝑚𝑃𝑒𝑟𝑖𝑚𝑒𝑡𝑒𝑟</m:t>
                          </m:r>
                        </m:den>
                      </m:f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91BDB2-33CA-388A-C542-680C00D75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03723"/>
                <a:ext cx="7505349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picture containing tennis, indoor&#10;&#10;Description automatically generated">
            <a:extLst>
              <a:ext uri="{FF2B5EF4-FFF2-40B4-BE49-F238E27FC236}">
                <a16:creationId xmlns:a16="http://schemas.microsoft.com/office/drawing/2014/main" id="{6D6AC08E-EB09-A275-56DE-DB4560D1A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90" y="3728758"/>
            <a:ext cx="1607161" cy="171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9EF0A-C6F2-6415-0CCF-C4CAC3260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23</a:t>
            </a:fld>
            <a:endParaRPr lang="el-G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2C70CC-2C88-59F8-F645-BDEA58C1E5D8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18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915C6D-FEE0-AC45-231A-2F7098E18EC5}"/>
              </a:ext>
            </a:extLst>
          </p:cNvPr>
          <p:cNvSpPr/>
          <p:nvPr/>
        </p:nvSpPr>
        <p:spPr>
          <a:xfrm>
            <a:off x="3346813" y="4472933"/>
            <a:ext cx="274320" cy="274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E6EEED-FE18-C98C-8244-0D151673FD1E}"/>
              </a:ext>
            </a:extLst>
          </p:cNvPr>
          <p:cNvCxnSpPr>
            <a:cxnSpLocks/>
          </p:cNvCxnSpPr>
          <p:nvPr/>
        </p:nvCxnSpPr>
        <p:spPr>
          <a:xfrm>
            <a:off x="3282665" y="4303375"/>
            <a:ext cx="406410" cy="659730"/>
          </a:xfrm>
          <a:prstGeom prst="line">
            <a:avLst/>
          </a:prstGeom>
          <a:ln w="19050">
            <a:solidFill>
              <a:schemeClr val="dk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592E38-67A7-82B4-5E14-2780E8EDE019}"/>
              </a:ext>
            </a:extLst>
          </p:cNvPr>
          <p:cNvCxnSpPr>
            <a:cxnSpLocks/>
          </p:cNvCxnSpPr>
          <p:nvPr/>
        </p:nvCxnSpPr>
        <p:spPr>
          <a:xfrm flipV="1">
            <a:off x="3153140" y="4433215"/>
            <a:ext cx="674370" cy="400050"/>
          </a:xfrm>
          <a:prstGeom prst="line">
            <a:avLst/>
          </a:prstGeom>
          <a:ln w="19050">
            <a:solidFill>
              <a:schemeClr val="dk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4FEC8A-4B33-C034-8689-02C5226B4B4E}"/>
                  </a:ext>
                </a:extLst>
              </p:cNvPr>
              <p:cNvSpPr txBox="1"/>
              <p:nvPr/>
            </p:nvSpPr>
            <p:spPr>
              <a:xfrm>
                <a:off x="246003" y="2331664"/>
                <a:ext cx="10753200" cy="10796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Metric to measure stiffness (in-vivo and ex-vivo)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For ex-vivo testing physicians compare the length of stretched and rested aortic wall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dirty="0" smtClean="0"/>
                      <m:t>ε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GB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en-GB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dirty="0"/>
                  <a:t>For in-vivo testing we compare local perimeters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24FEC8A-4B33-C034-8689-02C5226B4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003" y="2331664"/>
                <a:ext cx="10753200" cy="1079655"/>
              </a:xfrm>
              <a:prstGeom prst="rect">
                <a:avLst/>
              </a:prstGeom>
              <a:blipFill>
                <a:blip r:embed="rId6"/>
                <a:stretch>
                  <a:fillRect l="-340" t="-2809" b="-730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A46B8D5E-FAD0-3608-18A9-B3CDB42F84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1933883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/>
                        <a:t>Conclusions</a:t>
                      </a:r>
                      <a:endParaRPr lang="el-GR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665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8A963-7209-53A6-8652-499BD4F2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with ex-vivo results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C9C8DCF5-6A22-4FD7-5358-66A4AFC8C6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5399011"/>
                  </p:ext>
                </p:extLst>
              </p:nvPr>
            </p:nvGraphicFramePr>
            <p:xfrm>
              <a:off x="1990792" y="2333847"/>
              <a:ext cx="7869115" cy="2855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8415">
                      <a:extLst>
                        <a:ext uri="{9D8B030D-6E8A-4147-A177-3AD203B41FA5}">
                          <a16:colId xmlns:a16="http://schemas.microsoft.com/office/drawing/2014/main" val="1213603186"/>
                        </a:ext>
                      </a:extLst>
                    </a:gridCol>
                    <a:gridCol w="1248508">
                      <a:extLst>
                        <a:ext uri="{9D8B030D-6E8A-4147-A177-3AD203B41FA5}">
                          <a16:colId xmlns:a16="http://schemas.microsoft.com/office/drawing/2014/main" val="2570426127"/>
                        </a:ext>
                      </a:extLst>
                    </a:gridCol>
                    <a:gridCol w="1635369">
                      <a:extLst>
                        <a:ext uri="{9D8B030D-6E8A-4147-A177-3AD203B41FA5}">
                          <a16:colId xmlns:a16="http://schemas.microsoft.com/office/drawing/2014/main" val="371950226"/>
                        </a:ext>
                      </a:extLst>
                    </a:gridCol>
                    <a:gridCol w="1299943">
                      <a:extLst>
                        <a:ext uri="{9D8B030D-6E8A-4147-A177-3AD203B41FA5}">
                          <a16:colId xmlns:a16="http://schemas.microsoft.com/office/drawing/2014/main" val="805673902"/>
                        </a:ext>
                      </a:extLst>
                    </a:gridCol>
                    <a:gridCol w="1416880">
                      <a:extLst>
                        <a:ext uri="{9D8B030D-6E8A-4147-A177-3AD203B41FA5}">
                          <a16:colId xmlns:a16="http://schemas.microsoft.com/office/drawing/2014/main" val="3174791192"/>
                        </a:ext>
                      </a:extLst>
                    </a:gridCol>
                  </a:tblGrid>
                  <a:tr h="410813">
                    <a:tc gridSpan="5"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Elastic properties (Dilated aorta)</a:t>
                          </a:r>
                          <a:endParaRPr lang="en-GB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00B05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00B0F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FFC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2052869414"/>
                      </a:ext>
                    </a:extLst>
                  </a:tr>
                  <a:tr h="410813">
                    <a:tc>
                      <a:txBody>
                        <a:bodyPr/>
                        <a:lstStyle/>
                        <a:p>
                          <a:pPr algn="ctr" fontAlgn="b"/>
                          <a:endParaRPr lang="en-GB" sz="1400" b="0" i="0" u="none" strike="noStrike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kern="1200" dirty="0">
                              <a:solidFill>
                                <a:srgbClr val="FF7C8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Posterior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Lateral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00B0F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Anterior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FFC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Medial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8160818"/>
                      </a:ext>
                    </a:extLst>
                  </a:tr>
                  <a:tr h="410813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Young’s Modulus [1]</a:t>
                          </a:r>
                          <a:br>
                            <a:rPr lang="en-GB" sz="1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</a:br>
                          <a:r>
                            <a:rPr lang="en-GB" sz="140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Mean ± Std. Dev. </a:t>
                          </a:r>
                          <a:r>
                            <a:rPr lang="en-GB" sz="1400" i="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(MPa)</a:t>
                          </a:r>
                          <a:endParaRPr lang="en-GB" sz="1100" b="0" i="0" u="none" strike="noStrike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0.99 (± 0.3)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1.18 (± 0.46)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0.77 (± 0.23)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0.62 (± 0.18)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91577278"/>
                      </a:ext>
                    </a:extLst>
                  </a:tr>
                  <a:tr h="410813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Strain [1]</a:t>
                          </a:r>
                          <a:b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</a:br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Mean ± Std. Dev. 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0.339 (± 0.06)</a:t>
                          </a:r>
                          <a:endParaRPr lang="en-GB" sz="1100" b="1" i="0" u="none" strike="noStrike" kern="1200" dirty="0">
                            <a:solidFill>
                              <a:schemeClr val="dk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0.380 (± 0.05)</a:t>
                          </a:r>
                          <a:endParaRPr lang="en-GB" sz="1400" b="1" i="0" u="none" strike="noStrike" kern="1200" dirty="0">
                            <a:solidFill>
                              <a:schemeClr val="dk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0.336 (± 0.06)</a:t>
                          </a:r>
                          <a:endParaRPr lang="en-GB" sz="1400" b="0" i="0" u="none" strike="noStrike" kern="1200" dirty="0">
                            <a:solidFill>
                              <a:schemeClr val="dk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0.319 (± 0.05)</a:t>
                          </a:r>
                          <a:endParaRPr lang="en-GB" sz="1400" b="0" i="0" u="none" strike="noStrike" kern="1200" dirty="0">
                            <a:solidFill>
                              <a:schemeClr val="dk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409737232"/>
                      </a:ext>
                    </a:extLst>
                  </a:tr>
                  <a:tr h="38005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Compliance (ours)</a:t>
                          </a:r>
                          <a:b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</a:br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Mean ± Std. Dev. </a:t>
                          </a:r>
                          <a14:m>
                            <m:oMath xmlns:m="http://schemas.openxmlformats.org/officeDocument/2006/math">
                              <m:r>
                                <a:rPr lang="en-GB" sz="1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sSup>
                                    <m:sSupPr>
                                      <m:ctrlPr>
                                        <a:rPr lang="en-GB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GB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𝑚𝑚𝐻𝑔</m:t>
                                  </m:r>
                                </m:den>
                              </m:f>
                              <m:r>
                                <a:rPr lang="en-GB" sz="1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GB" sz="1400" b="0" i="1" u="none" strike="noStrike" kern="1200" dirty="0">
                            <a:solidFill>
                              <a:schemeClr val="dk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0.51 (± 0.22)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0.56 (± 0.25) 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0.51 (± 0.22)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0.54 (± 0.27)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041707160"/>
                      </a:ext>
                    </a:extLst>
                  </a:tr>
                  <a:tr h="38005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Strain (ours)</a:t>
                          </a:r>
                          <a:b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</a:br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Mean ± Std. Dev.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0.112 (± 0.08)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0.093 (± 0.05) 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0.084 (± 0.05) 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0.086 (± 0.04)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230731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C9C8DCF5-6A22-4FD7-5358-66A4AFC8C6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5399011"/>
                  </p:ext>
                </p:extLst>
              </p:nvPr>
            </p:nvGraphicFramePr>
            <p:xfrm>
              <a:off x="1990792" y="2333847"/>
              <a:ext cx="7869115" cy="2855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8415">
                      <a:extLst>
                        <a:ext uri="{9D8B030D-6E8A-4147-A177-3AD203B41FA5}">
                          <a16:colId xmlns:a16="http://schemas.microsoft.com/office/drawing/2014/main" val="1213603186"/>
                        </a:ext>
                      </a:extLst>
                    </a:gridCol>
                    <a:gridCol w="1248508">
                      <a:extLst>
                        <a:ext uri="{9D8B030D-6E8A-4147-A177-3AD203B41FA5}">
                          <a16:colId xmlns:a16="http://schemas.microsoft.com/office/drawing/2014/main" val="2570426127"/>
                        </a:ext>
                      </a:extLst>
                    </a:gridCol>
                    <a:gridCol w="1635369">
                      <a:extLst>
                        <a:ext uri="{9D8B030D-6E8A-4147-A177-3AD203B41FA5}">
                          <a16:colId xmlns:a16="http://schemas.microsoft.com/office/drawing/2014/main" val="371950226"/>
                        </a:ext>
                      </a:extLst>
                    </a:gridCol>
                    <a:gridCol w="1299943">
                      <a:extLst>
                        <a:ext uri="{9D8B030D-6E8A-4147-A177-3AD203B41FA5}">
                          <a16:colId xmlns:a16="http://schemas.microsoft.com/office/drawing/2014/main" val="805673902"/>
                        </a:ext>
                      </a:extLst>
                    </a:gridCol>
                    <a:gridCol w="1416880">
                      <a:extLst>
                        <a:ext uri="{9D8B030D-6E8A-4147-A177-3AD203B41FA5}">
                          <a16:colId xmlns:a16="http://schemas.microsoft.com/office/drawing/2014/main" val="3174791192"/>
                        </a:ext>
                      </a:extLst>
                    </a:gridCol>
                  </a:tblGrid>
                  <a:tr h="410813">
                    <a:tc gridSpan="5"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Elastic properties (Dilated aorta)</a:t>
                          </a:r>
                          <a:endParaRPr lang="en-GB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00B05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00B0F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FFC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2052869414"/>
                      </a:ext>
                    </a:extLst>
                  </a:tr>
                  <a:tr h="410813">
                    <a:tc>
                      <a:txBody>
                        <a:bodyPr/>
                        <a:lstStyle/>
                        <a:p>
                          <a:pPr algn="ctr" fontAlgn="b"/>
                          <a:endParaRPr lang="en-GB" sz="1400" b="0" i="0" u="none" strike="noStrike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kern="1200" dirty="0">
                              <a:solidFill>
                                <a:srgbClr val="FF7C8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Posterior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Lateral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00B0F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Anterior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FFC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Medial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8160818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Young’s Modulus [1]</a:t>
                          </a:r>
                          <a:br>
                            <a:rPr lang="en-GB" sz="1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</a:br>
                          <a:r>
                            <a:rPr lang="en-GB" sz="140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Mean ± Std. Dev. </a:t>
                          </a:r>
                          <a:r>
                            <a:rPr lang="en-GB" sz="1400" i="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(MPa)</a:t>
                          </a:r>
                          <a:endParaRPr lang="en-GB" sz="1100" b="0" i="0" u="none" strike="noStrike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0.99 (± 0.3)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1.18 (± 0.46)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0.77 (± 0.23)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0.62 (± 0.18)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91577278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Strain [1]</a:t>
                          </a:r>
                          <a:b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</a:br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Mean ± Std. Dev. 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0.339 (± 0.06)</a:t>
                          </a:r>
                          <a:endParaRPr lang="en-GB" sz="1100" b="1" i="0" u="none" strike="noStrike" kern="1200" dirty="0">
                            <a:solidFill>
                              <a:schemeClr val="dk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0.380 (± 0.05)</a:t>
                          </a:r>
                          <a:endParaRPr lang="en-GB" sz="1400" b="1" i="0" u="none" strike="noStrike" kern="1200" dirty="0">
                            <a:solidFill>
                              <a:schemeClr val="dk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0.336 (± 0.06)</a:t>
                          </a:r>
                          <a:endParaRPr lang="en-GB" sz="1400" b="0" i="0" u="none" strike="noStrike" kern="1200" dirty="0">
                            <a:solidFill>
                              <a:schemeClr val="dk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0.319 (± 0.05)</a:t>
                          </a:r>
                          <a:endParaRPr lang="en-GB" sz="1400" b="0" i="0" u="none" strike="noStrike" kern="1200" dirty="0">
                            <a:solidFill>
                              <a:schemeClr val="dk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409737232"/>
                      </a:ext>
                    </a:extLst>
                  </a:tr>
                  <a:tr h="6618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69" t="-255046" r="-248387" b="-871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0.51 (± 0.22)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0.56 (± 0.25) 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0.51 (± 0.22)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0.54 (± 0.27)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04170716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Strain (ours)</a:t>
                          </a:r>
                          <a:b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</a:br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Mean ± Std. Dev.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0.112 (± 0.08)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0.093 (± 0.05) 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0.084 (± 0.05) 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0.086 (± 0.04)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230731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9804B94-C2DB-CBA1-B0F8-AB3AEB06C008}"/>
              </a:ext>
            </a:extLst>
          </p:cNvPr>
          <p:cNvSpPr txBox="1"/>
          <p:nvPr/>
        </p:nvSpPr>
        <p:spPr>
          <a:xfrm>
            <a:off x="1990792" y="5215977"/>
            <a:ext cx="7869115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200" dirty="0">
                <a:effectLst/>
                <a:latin typeface="Arial"/>
                <a:cs typeface="Arial"/>
              </a:rPr>
              <a:t>Comparison of elastic properties between our results and the results from the work of </a:t>
            </a:r>
            <a:r>
              <a:rPr lang="en-GB" sz="1200" dirty="0">
                <a:latin typeface="Arial"/>
                <a:cs typeface="Arial"/>
              </a:rPr>
              <a:t>Lin</a:t>
            </a:r>
            <a:r>
              <a:rPr lang="en-GB" sz="1200" dirty="0">
                <a:effectLst/>
                <a:latin typeface="Arial"/>
                <a:cs typeface="Arial"/>
              </a:rPr>
              <a:t> et al. </a:t>
            </a:r>
            <a:r>
              <a:rPr lang="en-GB" sz="1200" dirty="0">
                <a:latin typeface="Arial"/>
                <a:cs typeface="Arial"/>
              </a:rPr>
              <a:t>[1</a:t>
            </a:r>
            <a:r>
              <a:rPr lang="en-GB" sz="1200" dirty="0">
                <a:effectLst/>
                <a:latin typeface="Arial"/>
                <a:cs typeface="Arial"/>
              </a:rPr>
              <a:t>]. We use only 22 cases from the ex-vivo dataset for this table, where the patients are common with our</a:t>
            </a:r>
            <a:r>
              <a:rPr lang="en-GB" sz="1200" dirty="0">
                <a:latin typeface="Arial"/>
                <a:cs typeface="Arial"/>
              </a:rPr>
              <a:t> </a:t>
            </a:r>
            <a:r>
              <a:rPr lang="en-GB" sz="1200" dirty="0">
                <a:effectLst/>
                <a:latin typeface="Arial"/>
                <a:cs typeface="Arial"/>
              </a:rPr>
              <a:t>dataset</a:t>
            </a:r>
            <a:r>
              <a:rPr lang="en-GB" sz="1200" dirty="0">
                <a:latin typeface="Arial"/>
                <a:cs typeface="Arial"/>
              </a:rPr>
              <a:t> of dilated cases</a:t>
            </a:r>
            <a:r>
              <a:rPr lang="en-GB" sz="1200" dirty="0">
                <a:effectLst/>
                <a:latin typeface="Arial"/>
                <a:cs typeface="Arial"/>
              </a:rPr>
              <a:t>.</a:t>
            </a:r>
            <a:endParaRPr lang="en-GB" sz="12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8184B-1C16-1C5E-1666-9209A9DC08AC}"/>
              </a:ext>
            </a:extLst>
          </p:cNvPr>
          <p:cNvSpPr txBox="1"/>
          <p:nvPr/>
        </p:nvSpPr>
        <p:spPr>
          <a:xfrm>
            <a:off x="30239" y="6166578"/>
            <a:ext cx="7530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[1] </a:t>
            </a:r>
            <a:r>
              <a:rPr lang="en-GB" sz="1000" dirty="0">
                <a:effectLst/>
                <a:latin typeface="Arial"/>
                <a:cs typeface="Arial"/>
              </a:rPr>
              <a:t>Lin S, </a:t>
            </a:r>
            <a:r>
              <a:rPr lang="en-GB" sz="1000" dirty="0" err="1">
                <a:effectLst/>
                <a:latin typeface="Arial"/>
                <a:cs typeface="Arial"/>
              </a:rPr>
              <a:t>Morgant</a:t>
            </a:r>
            <a:r>
              <a:rPr lang="en-GB" sz="1000" dirty="0">
                <a:effectLst/>
                <a:latin typeface="Arial"/>
                <a:cs typeface="Arial"/>
              </a:rPr>
              <a:t> M, </a:t>
            </a:r>
            <a:r>
              <a:rPr lang="en-GB" sz="1000" dirty="0" err="1">
                <a:latin typeface="Arial"/>
                <a:cs typeface="Arial"/>
              </a:rPr>
              <a:t>Marın-Castrillon</a:t>
            </a:r>
            <a:r>
              <a:rPr lang="en-GB" sz="1000" dirty="0">
                <a:latin typeface="Arial"/>
                <a:cs typeface="Arial"/>
              </a:rPr>
              <a:t> D</a:t>
            </a:r>
            <a:r>
              <a:rPr lang="en-GB" sz="1000" dirty="0">
                <a:effectLst/>
                <a:latin typeface="Arial"/>
                <a:cs typeface="Arial"/>
              </a:rPr>
              <a:t>, Walker P, Serge </a:t>
            </a:r>
            <a:r>
              <a:rPr lang="en-GB" sz="1000" dirty="0" err="1">
                <a:effectLst/>
                <a:latin typeface="Arial"/>
                <a:cs typeface="Arial"/>
              </a:rPr>
              <a:t>Aho</a:t>
            </a:r>
            <a:r>
              <a:rPr lang="en-GB" sz="1000" dirty="0">
                <a:effectLst/>
                <a:latin typeface="Arial"/>
                <a:cs typeface="Arial"/>
              </a:rPr>
              <a:t> </a:t>
            </a:r>
            <a:r>
              <a:rPr lang="en-GB" sz="1000" dirty="0" err="1">
                <a:latin typeface="Arial"/>
                <a:cs typeface="Arial"/>
              </a:rPr>
              <a:t>Gele</a:t>
            </a:r>
            <a:r>
              <a:rPr lang="en-GB" sz="1000" dirty="0">
                <a:latin typeface="Arial"/>
                <a:cs typeface="Arial"/>
              </a:rPr>
              <a:t> L</a:t>
            </a:r>
            <a:r>
              <a:rPr lang="en-GB" sz="1000" dirty="0">
                <a:effectLst/>
                <a:latin typeface="Arial"/>
                <a:cs typeface="Arial"/>
              </a:rPr>
              <a:t>, Boucher A, </a:t>
            </a:r>
            <a:r>
              <a:rPr lang="en-GB" sz="1000" dirty="0" err="1">
                <a:effectLst/>
                <a:latin typeface="Arial"/>
                <a:cs typeface="Arial"/>
              </a:rPr>
              <a:t>Presles</a:t>
            </a:r>
            <a:r>
              <a:rPr lang="en-GB" sz="1000" dirty="0">
                <a:effectLst/>
                <a:latin typeface="Arial"/>
                <a:cs typeface="Arial"/>
              </a:rPr>
              <a:t> B, </a:t>
            </a:r>
            <a:r>
              <a:rPr lang="en-GB" sz="1000" dirty="0" err="1">
                <a:effectLst/>
                <a:latin typeface="Arial"/>
                <a:cs typeface="Arial"/>
              </a:rPr>
              <a:t>Bouchot</a:t>
            </a:r>
            <a:r>
              <a:rPr lang="en-GB" sz="1000" dirty="0">
                <a:effectLst/>
                <a:latin typeface="Arial"/>
                <a:cs typeface="Arial"/>
              </a:rPr>
              <a:t> O, and </a:t>
            </a:r>
            <a:r>
              <a:rPr lang="en-GB" sz="1000" dirty="0" err="1">
                <a:effectLst/>
                <a:latin typeface="Arial"/>
                <a:cs typeface="Arial"/>
              </a:rPr>
              <a:t>Lalande</a:t>
            </a:r>
            <a:r>
              <a:rPr lang="en-GB" sz="1000" dirty="0">
                <a:effectLst/>
                <a:latin typeface="Arial"/>
                <a:cs typeface="Arial"/>
              </a:rPr>
              <a:t> A. Aortic local biomechanical properties in the ascending aortic aneurysms (under review). ACTA </a:t>
            </a:r>
            <a:r>
              <a:rPr lang="en-GB" sz="1000" dirty="0" err="1">
                <a:effectLst/>
                <a:latin typeface="Arial"/>
                <a:cs typeface="Arial"/>
              </a:rPr>
              <a:t>Biomaterialia</a:t>
            </a:r>
            <a:r>
              <a:rPr lang="en-GB" sz="1000" dirty="0">
                <a:effectLst/>
                <a:latin typeface="Arial"/>
                <a:cs typeface="Arial"/>
              </a:rPr>
              <a:t>, 2022.</a:t>
            </a:r>
            <a:endParaRPr lang="en-GB" sz="1000" dirty="0">
              <a:latin typeface="Arial"/>
              <a:cs typeface="Arial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FF979-F790-7F14-770A-67B162E6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24</a:t>
            </a:fld>
            <a:endParaRPr lang="el-G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4C6010-1CAF-0E26-4896-7EAC15CAE47C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BC0CB4-9D93-C006-DE2B-6ADA2E742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95" b="53874"/>
          <a:stretch/>
        </p:blipFill>
        <p:spPr>
          <a:xfrm>
            <a:off x="10039337" y="3159768"/>
            <a:ext cx="1893718" cy="1264679"/>
          </a:xfrm>
          <a:prstGeom prst="rect">
            <a:avLst/>
          </a:prstGeom>
        </p:spPr>
      </p:pic>
      <p:graphicFrame>
        <p:nvGraphicFramePr>
          <p:cNvPr id="12" name="Table 2">
            <a:extLst>
              <a:ext uri="{FF2B5EF4-FFF2-40B4-BE49-F238E27FC236}">
                <a16:creationId xmlns:a16="http://schemas.microsoft.com/office/drawing/2014/main" id="{D15FF0BC-6A53-CAF8-A37A-D37B6C671A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673736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/>
                        <a:t>Conclusions</a:t>
                      </a:r>
                      <a:endParaRPr lang="el-GR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883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47F46D-1676-1FBF-27A5-305FF7F6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85433"/>
            <a:ext cx="10261602" cy="302225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Graphical User Interface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64333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0A6891-9AA2-61C6-3152-CB842C07F7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8"/>
          <a:stretch/>
        </p:blipFill>
        <p:spPr>
          <a:xfrm>
            <a:off x="1965576" y="1075404"/>
            <a:ext cx="8152105" cy="5203882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CDF6D43-406E-40FF-5FD0-F428E2E968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"/>
          <a:stretch/>
        </p:blipFill>
        <p:spPr>
          <a:xfrm>
            <a:off x="1958997" y="1088152"/>
            <a:ext cx="8125720" cy="5160655"/>
          </a:xfrm>
          <a:prstGeom prst="rect">
            <a:avLst/>
          </a:prstGeom>
        </p:spPr>
      </p:pic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6950A27-4E78-FDD0-3AE0-F706AE9175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8"/>
          <a:stretch/>
        </p:blipFill>
        <p:spPr>
          <a:xfrm>
            <a:off x="1965573" y="1069310"/>
            <a:ext cx="8125721" cy="5187040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8889D92C-8A8F-2480-F305-9177C07CFF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8"/>
          <a:stretch/>
        </p:blipFill>
        <p:spPr>
          <a:xfrm>
            <a:off x="1965572" y="1050192"/>
            <a:ext cx="8145534" cy="5199688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A5A5B8-37D0-D208-E270-64EC5E286EC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8"/>
          <a:stretch/>
        </p:blipFill>
        <p:spPr>
          <a:xfrm>
            <a:off x="1965572" y="1097270"/>
            <a:ext cx="8125723" cy="5187039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7318215-1CB2-0910-6A42-C441FFF721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3"/>
          <a:stretch/>
        </p:blipFill>
        <p:spPr>
          <a:xfrm>
            <a:off x="1961314" y="1059285"/>
            <a:ext cx="8136557" cy="5199689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97738964-AE04-0762-3728-3BA7DBC0FB0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3"/>
          <a:stretch/>
        </p:blipFill>
        <p:spPr>
          <a:xfrm>
            <a:off x="1965572" y="1061622"/>
            <a:ext cx="8169524" cy="5220755"/>
          </a:xfrm>
          <a:prstGeom prst="rect">
            <a:avLst/>
          </a:prstGeom>
        </p:spPr>
      </p:pic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591A8BE1-0B54-5185-BE30-BA03562A6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616825"/>
              </p:ext>
            </p:extLst>
          </p:nvPr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E34F7-AA41-D6FA-589B-92CF470E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26</a:t>
            </a:fld>
            <a:endParaRPr lang="el-G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F7A0B54-6259-4312-5A7B-91697F37B626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20</a:t>
            </a:r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F01228DF-9435-2491-F942-BCCCFEE9C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902996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/>
                        <a:t>Conclusions</a:t>
                      </a:r>
                      <a:endParaRPr lang="el-GR" sz="14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848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47F46D-1676-1FBF-27A5-305FF7F6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85433"/>
            <a:ext cx="10261602" cy="3022257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Conclusions </a:t>
            </a:r>
            <a:br>
              <a:rPr lang="en-US" sz="7200" dirty="0">
                <a:solidFill>
                  <a:schemeClr val="tx1"/>
                </a:solidFill>
              </a:rPr>
            </a:br>
            <a:r>
              <a:rPr lang="en-US" sz="7200" dirty="0">
                <a:solidFill>
                  <a:schemeClr val="tx1"/>
                </a:solidFill>
              </a:rPr>
              <a:t>&amp; </a:t>
            </a:r>
            <a:br>
              <a:rPr lang="en-US" sz="7200" dirty="0">
                <a:solidFill>
                  <a:schemeClr val="tx1"/>
                </a:solidFill>
              </a:rPr>
            </a:br>
            <a:r>
              <a:rPr lang="en-US" sz="7200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58366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4" name="Rectangle 38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4A047-814E-8429-B1F8-7070F0C77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218476"/>
            <a:ext cx="3187318" cy="442105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 dirty="0">
                <a:solidFill>
                  <a:schemeClr val="tx1"/>
                </a:solidFill>
              </a:rPr>
              <a:t>Conclusions</a:t>
            </a:r>
          </a:p>
        </p:txBody>
      </p:sp>
      <p:cxnSp>
        <p:nvCxnSpPr>
          <p:cNvPr id="45" name="Straight Connector 40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24E5891-23AA-5A23-AAF8-99C9A175CF7C}"/>
              </a:ext>
            </a:extLst>
          </p:cNvPr>
          <p:cNvSpPr txBox="1"/>
          <p:nvPr/>
        </p:nvSpPr>
        <p:spPr>
          <a:xfrm>
            <a:off x="4947559" y="1218475"/>
            <a:ext cx="7161309" cy="442105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000" dirty="0"/>
              <a:t> </a:t>
            </a:r>
            <a:r>
              <a:rPr lang="en-US" sz="2000" dirty="0" err="1"/>
              <a:t>UNet</a:t>
            </a:r>
            <a:r>
              <a:rPr lang="en-US" sz="2000" dirty="0"/>
              <a:t> performs</a:t>
            </a:r>
            <a:r>
              <a:rPr lang="en-US" sz="2000" b="0" dirty="0"/>
              <a:t> robust segmentation results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000" dirty="0"/>
              <a:t> Important </a:t>
            </a:r>
            <a:r>
              <a:rPr lang="en-US" sz="2000" b="0" dirty="0"/>
              <a:t>correlation with reference data(min, max)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000" b="0" dirty="0"/>
              <a:t> Local compliance is a questionable metric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000" dirty="0"/>
              <a:t> High correlation with in-vivo and ex-vivo results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CFECC3-E0DA-5B5A-DAEB-A22ABE8828D9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21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4F5098D3-2633-A0B9-532A-12BBC49E7F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663999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/>
                        <a:t>Conclusions</a:t>
                      </a:r>
                      <a:endParaRPr lang="el-GR" sz="1400" b="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6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3">
            <a:extLst>
              <a:ext uri="{FF2B5EF4-FFF2-40B4-BE49-F238E27FC236}">
                <a16:creationId xmlns:a16="http://schemas.microsoft.com/office/drawing/2014/main" id="{E158B155-2870-4844-B295-BF04F3849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8EC6859F-6DE0-454C-AF7C-3CEC5E541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77EDA3C-9C94-4585-1663-FD3015A9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47" y="3157687"/>
            <a:ext cx="3878510" cy="2626079"/>
          </a:xfrm>
          <a:effectLst/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0" indent="0">
              <a:buNone/>
            </a:pPr>
            <a:r>
              <a:rPr lang="en-GB" sz="2600" b="1" dirty="0">
                <a:cs typeface="Calibri"/>
              </a:rPr>
              <a:t>Ascending </a:t>
            </a:r>
            <a:r>
              <a:rPr lang="el-GR" sz="2600" b="1" dirty="0">
                <a:cs typeface="Calibri"/>
              </a:rPr>
              <a:t>Aort</a:t>
            </a:r>
            <a:r>
              <a:rPr lang="en-GB" sz="2600" b="1" dirty="0">
                <a:cs typeface="Calibri"/>
              </a:rPr>
              <a:t>a</a:t>
            </a:r>
            <a:r>
              <a:rPr lang="el-GR" sz="2600" b="1" dirty="0">
                <a:cs typeface="Calibri"/>
              </a:rPr>
              <a:t> </a:t>
            </a:r>
            <a:r>
              <a:rPr lang="en-GB" sz="2600" b="1" dirty="0">
                <a:cs typeface="Calibri"/>
              </a:rPr>
              <a:t>Aneurysm</a:t>
            </a:r>
            <a:endParaRPr lang="el-GR" sz="2600" b="1" dirty="0">
              <a:cs typeface="Calibri"/>
            </a:endParaRPr>
          </a:p>
          <a:p>
            <a:r>
              <a:rPr lang="en-GB" sz="2200" dirty="0">
                <a:cs typeface="Calibri"/>
              </a:rPr>
              <a:t>Reduce elasticity - compliance </a:t>
            </a:r>
          </a:p>
          <a:p>
            <a:r>
              <a:rPr lang="en-GB" sz="2200" dirty="0">
                <a:cs typeface="Calibri"/>
              </a:rPr>
              <a:t>Dissection - Rupture</a:t>
            </a:r>
          </a:p>
          <a:p>
            <a:r>
              <a:rPr lang="el-GR" sz="2200" dirty="0">
                <a:cs typeface="Calibri"/>
              </a:rPr>
              <a:t>High mortality rate</a:t>
            </a:r>
          </a:p>
          <a:p>
            <a:r>
              <a:rPr lang="en-GB" sz="2200" dirty="0">
                <a:cs typeface="Calibri"/>
              </a:rPr>
              <a:t>Urgent surgery is mandatory </a:t>
            </a:r>
            <a:endParaRPr lang="el-GR" sz="2200" dirty="0">
              <a:cs typeface="Calibri"/>
            </a:endParaRPr>
          </a:p>
          <a:p>
            <a:pPr marL="0" indent="0">
              <a:buNone/>
            </a:pPr>
            <a:endParaRPr lang="el-GR" sz="1600" b="1" dirty="0">
              <a:cs typeface="Calibri"/>
            </a:endParaRPr>
          </a:p>
        </p:txBody>
      </p:sp>
      <p:sp>
        <p:nvSpPr>
          <p:cNvPr id="58" name="Rounded Rectangle 17">
            <a:extLst>
              <a:ext uri="{FF2B5EF4-FFF2-40B4-BE49-F238E27FC236}">
                <a16:creationId xmlns:a16="http://schemas.microsoft.com/office/drawing/2014/main" id="{B54A185E-16AF-4E1A-9E7F-1414E2A34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Εικόνα 7">
            <a:extLst>
              <a:ext uri="{FF2B5EF4-FFF2-40B4-BE49-F238E27FC236}">
                <a16:creationId xmlns:a16="http://schemas.microsoft.com/office/drawing/2014/main" id="{ED3BD863-C360-36F3-7ED3-5D4401AD2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35" y="1379428"/>
            <a:ext cx="2724939" cy="4097652"/>
          </a:xfrm>
          <a:prstGeom prst="rect">
            <a:avLst/>
          </a:prstGeom>
        </p:spPr>
      </p:pic>
      <p:pic>
        <p:nvPicPr>
          <p:cNvPr id="38" name="Εικόνα 4">
            <a:extLst>
              <a:ext uri="{FF2B5EF4-FFF2-40B4-BE49-F238E27FC236}">
                <a16:creationId xmlns:a16="http://schemas.microsoft.com/office/drawing/2014/main" id="{A5ABDA27-2AE6-7790-C271-F2919AAED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442" y="1274971"/>
            <a:ext cx="2316867" cy="2073596"/>
          </a:xfrm>
          <a:prstGeom prst="rect">
            <a:avLst/>
          </a:prstGeom>
        </p:spPr>
      </p:pic>
      <p:pic>
        <p:nvPicPr>
          <p:cNvPr id="39" name="Εικόνα 5">
            <a:extLst>
              <a:ext uri="{FF2B5EF4-FFF2-40B4-BE49-F238E27FC236}">
                <a16:creationId xmlns:a16="http://schemas.microsoft.com/office/drawing/2014/main" id="{884657D8-B9C1-D266-D084-8A1773B2B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297" y="3507944"/>
            <a:ext cx="2411158" cy="207359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6318898E-6D22-F553-F562-0D52E5B67243}"/>
              </a:ext>
            </a:extLst>
          </p:cNvPr>
          <p:cNvSpPr txBox="1"/>
          <p:nvPr/>
        </p:nvSpPr>
        <p:spPr>
          <a:xfrm>
            <a:off x="5171802" y="5890401"/>
            <a:ext cx="706928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cs typeface="Calibri"/>
              </a:rPr>
              <a:t>Sources:</a:t>
            </a:r>
          </a:p>
          <a:p>
            <a:r>
              <a:rPr lang="en-US" sz="1000" dirty="0">
                <a:solidFill>
                  <a:schemeClr val="bg1"/>
                </a:solidFill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https://www.sciencedirect.com/science/article/pii/B9780124202191000057</a:t>
            </a:r>
            <a:endParaRPr lang="en-GB" sz="1000" dirty="0">
              <a:solidFill>
                <a:schemeClr val="bg1"/>
              </a:solidFill>
              <a:cs typeface="Calibri"/>
            </a:endParaRPr>
          </a:p>
          <a:p>
            <a:r>
              <a:rPr lang="en-US" sz="1000" dirty="0">
                <a:solidFill>
                  <a:schemeClr val="bg1"/>
                </a:solidFill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https://www.ahajournals.org/cms/asset/ad15a2fb-f3a6-4810-8c54-247fe1169899/13ff1.jpg</a:t>
            </a:r>
            <a:endParaRPr lang="en-US" sz="1000" dirty="0">
              <a:solidFill>
                <a:schemeClr val="bg1"/>
              </a:solidFill>
              <a:cs typeface="Calibri"/>
            </a:endParaRPr>
          </a:p>
          <a:p>
            <a:r>
              <a:rPr lang="en-US" sz="1000" dirty="0">
                <a:solidFill>
                  <a:schemeClr val="bg1"/>
                </a:solidFill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https://www.honorhealth.com/sites/default/files/pictures/medical-services/aneurysm-surgery-honorhealth.png</a:t>
            </a:r>
            <a:endParaRPr lang="en-US" sz="1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55" name="Θέση περιεχομένου 2">
            <a:extLst>
              <a:ext uri="{FF2B5EF4-FFF2-40B4-BE49-F238E27FC236}">
                <a16:creationId xmlns:a16="http://schemas.microsoft.com/office/drawing/2014/main" id="{C6EED41E-53AE-F41C-78CB-FE8C2F76A937}"/>
              </a:ext>
            </a:extLst>
          </p:cNvPr>
          <p:cNvSpPr txBox="1">
            <a:spLocks/>
          </p:cNvSpPr>
          <p:nvPr/>
        </p:nvSpPr>
        <p:spPr>
          <a:xfrm>
            <a:off x="379247" y="1074234"/>
            <a:ext cx="3996238" cy="176014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l-GR" sz="2400" b="1" dirty="0">
                <a:cs typeface="Calibri"/>
              </a:rPr>
              <a:t>Aorta</a:t>
            </a:r>
            <a:endParaRPr lang="el-GR" sz="1600" b="1" dirty="0">
              <a:cs typeface="Calibri"/>
            </a:endParaRPr>
          </a:p>
          <a:p>
            <a:r>
              <a:rPr lang="en-GB" sz="2000" dirty="0"/>
              <a:t>Largest artery</a:t>
            </a:r>
            <a:endParaRPr lang="el-GR" dirty="0" err="1">
              <a:cs typeface="Calibri"/>
            </a:endParaRPr>
          </a:p>
          <a:p>
            <a:r>
              <a:rPr lang="el-GR" sz="2000" dirty="0">
                <a:cs typeface="Calibri"/>
              </a:rPr>
              <a:t>Blood </a:t>
            </a:r>
            <a:r>
              <a:rPr lang="en-GB" sz="2000" dirty="0">
                <a:cs typeface="Calibri"/>
              </a:rPr>
              <a:t>flow to body </a:t>
            </a:r>
            <a:endParaRPr lang="el-GR" sz="2000" dirty="0">
              <a:cs typeface="Calibri"/>
            </a:endParaRPr>
          </a:p>
          <a:p>
            <a:pPr marL="0" indent="0">
              <a:buFont typeface="Wingdings 2" charset="2"/>
              <a:buNone/>
            </a:pPr>
            <a:endParaRPr lang="el-GR" sz="1600" b="1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06180-C5B6-8E21-B420-00D3956EC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2</a:t>
            </a:fld>
            <a:endParaRPr lang="el-G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4B39DDC-DA54-FB70-8A36-A629C82429AE}"/>
              </a:ext>
            </a:extLst>
          </p:cNvPr>
          <p:cNvSpPr/>
          <p:nvPr/>
        </p:nvSpPr>
        <p:spPr>
          <a:xfrm>
            <a:off x="11336582" y="599948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</a:t>
            </a:r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FA855B67-8EA7-8F8F-C33A-B0C0AB8638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4114718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Aorta Segmentation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>
                          <a:solidFill>
                            <a:schemeClr val="tx1"/>
                          </a:solidFill>
                        </a:rPr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Conclusions</a:t>
                      </a:r>
                      <a:endParaRPr lang="el-G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91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0" name="Rectangle 39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41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650BB-EE10-D454-450B-8921AC5CA6B5}"/>
              </a:ext>
            </a:extLst>
          </p:cNvPr>
          <p:cNvSpPr txBox="1"/>
          <p:nvPr/>
        </p:nvSpPr>
        <p:spPr>
          <a:xfrm>
            <a:off x="6008068" y="978993"/>
            <a:ext cx="5365218" cy="490001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endParaRPr lang="en-US" sz="20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466C5-FCB0-9B22-C65E-E94FC501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23</a:t>
            </a:r>
            <a:endParaRPr lang="en-US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9DBEE53-CD38-41EC-EF71-5A79BC3926FD}"/>
              </a:ext>
            </a:extLst>
          </p:cNvPr>
          <p:cNvSpPr/>
          <p:nvPr/>
        </p:nvSpPr>
        <p:spPr>
          <a:xfrm>
            <a:off x="2355273" y="1323109"/>
            <a:ext cx="6865620" cy="1429789"/>
          </a:xfrm>
          <a:custGeom>
            <a:avLst/>
            <a:gdLst>
              <a:gd name="connsiteX0" fmla="*/ 0 w 6865620"/>
              <a:gd name="connsiteY0" fmla="*/ 142979 h 1429789"/>
              <a:gd name="connsiteX1" fmla="*/ 142979 w 6865620"/>
              <a:gd name="connsiteY1" fmla="*/ 0 h 1429789"/>
              <a:gd name="connsiteX2" fmla="*/ 6722641 w 6865620"/>
              <a:gd name="connsiteY2" fmla="*/ 0 h 1429789"/>
              <a:gd name="connsiteX3" fmla="*/ 6865620 w 6865620"/>
              <a:gd name="connsiteY3" fmla="*/ 142979 h 1429789"/>
              <a:gd name="connsiteX4" fmla="*/ 6865620 w 6865620"/>
              <a:gd name="connsiteY4" fmla="*/ 1286810 h 1429789"/>
              <a:gd name="connsiteX5" fmla="*/ 6722641 w 6865620"/>
              <a:gd name="connsiteY5" fmla="*/ 1429789 h 1429789"/>
              <a:gd name="connsiteX6" fmla="*/ 142979 w 6865620"/>
              <a:gd name="connsiteY6" fmla="*/ 1429789 h 1429789"/>
              <a:gd name="connsiteX7" fmla="*/ 0 w 6865620"/>
              <a:gd name="connsiteY7" fmla="*/ 1286810 h 1429789"/>
              <a:gd name="connsiteX8" fmla="*/ 0 w 6865620"/>
              <a:gd name="connsiteY8" fmla="*/ 142979 h 142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5620" h="1429789">
                <a:moveTo>
                  <a:pt x="0" y="142979"/>
                </a:moveTo>
                <a:cubicBezTo>
                  <a:pt x="0" y="64014"/>
                  <a:pt x="64014" y="0"/>
                  <a:pt x="142979" y="0"/>
                </a:cubicBezTo>
                <a:lnTo>
                  <a:pt x="6722641" y="0"/>
                </a:lnTo>
                <a:cubicBezTo>
                  <a:pt x="6801606" y="0"/>
                  <a:pt x="6865620" y="64014"/>
                  <a:pt x="6865620" y="142979"/>
                </a:cubicBezTo>
                <a:lnTo>
                  <a:pt x="6865620" y="1286810"/>
                </a:lnTo>
                <a:cubicBezTo>
                  <a:pt x="6865620" y="1365775"/>
                  <a:pt x="6801606" y="1429789"/>
                  <a:pt x="6722641" y="1429789"/>
                </a:cubicBezTo>
                <a:lnTo>
                  <a:pt x="142979" y="1429789"/>
                </a:lnTo>
                <a:cubicBezTo>
                  <a:pt x="64014" y="1429789"/>
                  <a:pt x="0" y="1365775"/>
                  <a:pt x="0" y="1286810"/>
                </a:cubicBezTo>
                <a:lnTo>
                  <a:pt x="0" y="1429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267" tIns="114267" rIns="1573367" bIns="114267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i="1" kern="1200" dirty="0"/>
              <a:t>In-vivo evaluation of aortic elastic properties is mandatory, </a:t>
            </a:r>
            <a:r>
              <a:rPr lang="en-US" sz="1900" i="1" dirty="0"/>
              <a:t>prior a</a:t>
            </a:r>
            <a:r>
              <a:rPr lang="en-US" sz="1900" i="1" kern="1200" dirty="0"/>
              <a:t> surgery.</a:t>
            </a:r>
            <a:endParaRPr lang="en-US" sz="1900" kern="12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07CB388-0679-30FB-0C40-D94B0D966B6B}"/>
              </a:ext>
            </a:extLst>
          </p:cNvPr>
          <p:cNvSpPr/>
          <p:nvPr/>
        </p:nvSpPr>
        <p:spPr>
          <a:xfrm>
            <a:off x="2961062" y="2990502"/>
            <a:ext cx="6865620" cy="1429789"/>
          </a:xfrm>
          <a:custGeom>
            <a:avLst/>
            <a:gdLst>
              <a:gd name="connsiteX0" fmla="*/ 0 w 6865620"/>
              <a:gd name="connsiteY0" fmla="*/ 142979 h 1429789"/>
              <a:gd name="connsiteX1" fmla="*/ 142979 w 6865620"/>
              <a:gd name="connsiteY1" fmla="*/ 0 h 1429789"/>
              <a:gd name="connsiteX2" fmla="*/ 6722641 w 6865620"/>
              <a:gd name="connsiteY2" fmla="*/ 0 h 1429789"/>
              <a:gd name="connsiteX3" fmla="*/ 6865620 w 6865620"/>
              <a:gd name="connsiteY3" fmla="*/ 142979 h 1429789"/>
              <a:gd name="connsiteX4" fmla="*/ 6865620 w 6865620"/>
              <a:gd name="connsiteY4" fmla="*/ 1286810 h 1429789"/>
              <a:gd name="connsiteX5" fmla="*/ 6722641 w 6865620"/>
              <a:gd name="connsiteY5" fmla="*/ 1429789 h 1429789"/>
              <a:gd name="connsiteX6" fmla="*/ 142979 w 6865620"/>
              <a:gd name="connsiteY6" fmla="*/ 1429789 h 1429789"/>
              <a:gd name="connsiteX7" fmla="*/ 0 w 6865620"/>
              <a:gd name="connsiteY7" fmla="*/ 1286810 h 1429789"/>
              <a:gd name="connsiteX8" fmla="*/ 0 w 6865620"/>
              <a:gd name="connsiteY8" fmla="*/ 142979 h 142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5620" h="1429789">
                <a:moveTo>
                  <a:pt x="0" y="142979"/>
                </a:moveTo>
                <a:cubicBezTo>
                  <a:pt x="0" y="64014"/>
                  <a:pt x="64014" y="0"/>
                  <a:pt x="142979" y="0"/>
                </a:cubicBezTo>
                <a:lnTo>
                  <a:pt x="6722641" y="0"/>
                </a:lnTo>
                <a:cubicBezTo>
                  <a:pt x="6801606" y="0"/>
                  <a:pt x="6865620" y="64014"/>
                  <a:pt x="6865620" y="142979"/>
                </a:cubicBezTo>
                <a:lnTo>
                  <a:pt x="6865620" y="1286810"/>
                </a:lnTo>
                <a:cubicBezTo>
                  <a:pt x="6865620" y="1365775"/>
                  <a:pt x="6801606" y="1429789"/>
                  <a:pt x="6722641" y="1429789"/>
                </a:cubicBezTo>
                <a:lnTo>
                  <a:pt x="142979" y="1429789"/>
                </a:lnTo>
                <a:cubicBezTo>
                  <a:pt x="64014" y="1429789"/>
                  <a:pt x="0" y="1365775"/>
                  <a:pt x="0" y="1286810"/>
                </a:cubicBezTo>
                <a:lnTo>
                  <a:pt x="0" y="1429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267" tIns="114267" rIns="1649420" bIns="114267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i="1" kern="1200" dirty="0"/>
              <a:t>Until now, stiffness can be measured only after surgery (ex-vivo). Our work contribute to the process of making a connection from ex-vivo properties to in-vivo ones.</a:t>
            </a:r>
            <a:endParaRPr lang="en-US" sz="1900" kern="1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3AD05E4-6EBD-9174-23AC-102876D77B03}"/>
              </a:ext>
            </a:extLst>
          </p:cNvPr>
          <p:cNvSpPr/>
          <p:nvPr/>
        </p:nvSpPr>
        <p:spPr>
          <a:xfrm>
            <a:off x="3566852" y="4659283"/>
            <a:ext cx="6865620" cy="1429789"/>
          </a:xfrm>
          <a:custGeom>
            <a:avLst/>
            <a:gdLst>
              <a:gd name="connsiteX0" fmla="*/ 0 w 6865620"/>
              <a:gd name="connsiteY0" fmla="*/ 142979 h 1429789"/>
              <a:gd name="connsiteX1" fmla="*/ 142979 w 6865620"/>
              <a:gd name="connsiteY1" fmla="*/ 0 h 1429789"/>
              <a:gd name="connsiteX2" fmla="*/ 6722641 w 6865620"/>
              <a:gd name="connsiteY2" fmla="*/ 0 h 1429789"/>
              <a:gd name="connsiteX3" fmla="*/ 6865620 w 6865620"/>
              <a:gd name="connsiteY3" fmla="*/ 142979 h 1429789"/>
              <a:gd name="connsiteX4" fmla="*/ 6865620 w 6865620"/>
              <a:gd name="connsiteY4" fmla="*/ 1286810 h 1429789"/>
              <a:gd name="connsiteX5" fmla="*/ 6722641 w 6865620"/>
              <a:gd name="connsiteY5" fmla="*/ 1429789 h 1429789"/>
              <a:gd name="connsiteX6" fmla="*/ 142979 w 6865620"/>
              <a:gd name="connsiteY6" fmla="*/ 1429789 h 1429789"/>
              <a:gd name="connsiteX7" fmla="*/ 0 w 6865620"/>
              <a:gd name="connsiteY7" fmla="*/ 1286810 h 1429789"/>
              <a:gd name="connsiteX8" fmla="*/ 0 w 6865620"/>
              <a:gd name="connsiteY8" fmla="*/ 142979 h 142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5620" h="1429789">
                <a:moveTo>
                  <a:pt x="0" y="142979"/>
                </a:moveTo>
                <a:cubicBezTo>
                  <a:pt x="0" y="64014"/>
                  <a:pt x="64014" y="0"/>
                  <a:pt x="142979" y="0"/>
                </a:cubicBezTo>
                <a:lnTo>
                  <a:pt x="6722641" y="0"/>
                </a:lnTo>
                <a:cubicBezTo>
                  <a:pt x="6801606" y="0"/>
                  <a:pt x="6865620" y="64014"/>
                  <a:pt x="6865620" y="142979"/>
                </a:cubicBezTo>
                <a:lnTo>
                  <a:pt x="6865620" y="1286810"/>
                </a:lnTo>
                <a:cubicBezTo>
                  <a:pt x="6865620" y="1365775"/>
                  <a:pt x="6801606" y="1429789"/>
                  <a:pt x="6722641" y="1429789"/>
                </a:cubicBezTo>
                <a:lnTo>
                  <a:pt x="142979" y="1429789"/>
                </a:lnTo>
                <a:cubicBezTo>
                  <a:pt x="64014" y="1429789"/>
                  <a:pt x="0" y="1365775"/>
                  <a:pt x="0" y="1286810"/>
                </a:cubicBezTo>
                <a:lnTo>
                  <a:pt x="0" y="1429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267" tIns="114267" rIns="1649420" bIns="114267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i="1" kern="1200" dirty="0"/>
              <a:t>Assessing stiffness </a:t>
            </a:r>
            <a:r>
              <a:rPr lang="en-US" sz="1900" i="1" dirty="0"/>
              <a:t>in-vivo </a:t>
            </a:r>
            <a:r>
              <a:rPr lang="en-GB" sz="1900" i="1" dirty="0"/>
              <a:t>would be useful before surgery.</a:t>
            </a:r>
            <a:endParaRPr lang="en-US" sz="1900" i="1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D1F1857-9F93-7C16-FF9D-C6BDC444DCC4}"/>
              </a:ext>
            </a:extLst>
          </p:cNvPr>
          <p:cNvSpPr/>
          <p:nvPr/>
        </p:nvSpPr>
        <p:spPr>
          <a:xfrm>
            <a:off x="8291530" y="2407365"/>
            <a:ext cx="929362" cy="929362"/>
          </a:xfrm>
          <a:custGeom>
            <a:avLst/>
            <a:gdLst>
              <a:gd name="connsiteX0" fmla="*/ 0 w 929362"/>
              <a:gd name="connsiteY0" fmla="*/ 511149 h 929362"/>
              <a:gd name="connsiteX1" fmla="*/ 209106 w 929362"/>
              <a:gd name="connsiteY1" fmla="*/ 511149 h 929362"/>
              <a:gd name="connsiteX2" fmla="*/ 209106 w 929362"/>
              <a:gd name="connsiteY2" fmla="*/ 0 h 929362"/>
              <a:gd name="connsiteX3" fmla="*/ 720256 w 929362"/>
              <a:gd name="connsiteY3" fmla="*/ 0 h 929362"/>
              <a:gd name="connsiteX4" fmla="*/ 720256 w 929362"/>
              <a:gd name="connsiteY4" fmla="*/ 511149 h 929362"/>
              <a:gd name="connsiteX5" fmla="*/ 929362 w 929362"/>
              <a:gd name="connsiteY5" fmla="*/ 511149 h 929362"/>
              <a:gd name="connsiteX6" fmla="*/ 464681 w 929362"/>
              <a:gd name="connsiteY6" fmla="*/ 929362 h 929362"/>
              <a:gd name="connsiteX7" fmla="*/ 0 w 929362"/>
              <a:gd name="connsiteY7" fmla="*/ 511149 h 92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9362" h="929362">
                <a:moveTo>
                  <a:pt x="0" y="511149"/>
                </a:moveTo>
                <a:lnTo>
                  <a:pt x="209106" y="511149"/>
                </a:lnTo>
                <a:lnTo>
                  <a:pt x="209106" y="0"/>
                </a:lnTo>
                <a:lnTo>
                  <a:pt x="720256" y="0"/>
                </a:lnTo>
                <a:lnTo>
                  <a:pt x="720256" y="511149"/>
                </a:lnTo>
                <a:lnTo>
                  <a:pt x="929362" y="511149"/>
                </a:lnTo>
                <a:lnTo>
                  <a:pt x="464681" y="929362"/>
                </a:lnTo>
                <a:lnTo>
                  <a:pt x="0" y="511149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4826" tIns="45720" rIns="254826" bIns="275737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600" kern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0EEF017-1087-A77E-2636-57994F2EC19D}"/>
              </a:ext>
            </a:extLst>
          </p:cNvPr>
          <p:cNvSpPr/>
          <p:nvPr/>
        </p:nvSpPr>
        <p:spPr>
          <a:xfrm>
            <a:off x="8897320" y="4065921"/>
            <a:ext cx="929362" cy="929362"/>
          </a:xfrm>
          <a:custGeom>
            <a:avLst/>
            <a:gdLst>
              <a:gd name="connsiteX0" fmla="*/ 0 w 929362"/>
              <a:gd name="connsiteY0" fmla="*/ 511149 h 929362"/>
              <a:gd name="connsiteX1" fmla="*/ 209106 w 929362"/>
              <a:gd name="connsiteY1" fmla="*/ 511149 h 929362"/>
              <a:gd name="connsiteX2" fmla="*/ 209106 w 929362"/>
              <a:gd name="connsiteY2" fmla="*/ 0 h 929362"/>
              <a:gd name="connsiteX3" fmla="*/ 720256 w 929362"/>
              <a:gd name="connsiteY3" fmla="*/ 0 h 929362"/>
              <a:gd name="connsiteX4" fmla="*/ 720256 w 929362"/>
              <a:gd name="connsiteY4" fmla="*/ 511149 h 929362"/>
              <a:gd name="connsiteX5" fmla="*/ 929362 w 929362"/>
              <a:gd name="connsiteY5" fmla="*/ 511149 h 929362"/>
              <a:gd name="connsiteX6" fmla="*/ 464681 w 929362"/>
              <a:gd name="connsiteY6" fmla="*/ 929362 h 929362"/>
              <a:gd name="connsiteX7" fmla="*/ 0 w 929362"/>
              <a:gd name="connsiteY7" fmla="*/ 511149 h 92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9362" h="929362">
                <a:moveTo>
                  <a:pt x="0" y="511149"/>
                </a:moveTo>
                <a:lnTo>
                  <a:pt x="209106" y="511149"/>
                </a:lnTo>
                <a:lnTo>
                  <a:pt x="209106" y="0"/>
                </a:lnTo>
                <a:lnTo>
                  <a:pt x="720256" y="0"/>
                </a:lnTo>
                <a:lnTo>
                  <a:pt x="720256" y="511149"/>
                </a:lnTo>
                <a:lnTo>
                  <a:pt x="929362" y="511149"/>
                </a:lnTo>
                <a:lnTo>
                  <a:pt x="464681" y="929362"/>
                </a:lnTo>
                <a:lnTo>
                  <a:pt x="0" y="511149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4826" tIns="45720" rIns="254826" bIns="275737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600" kern="120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D07375B-5B31-F6A2-46D8-36B640B6F491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22</a:t>
            </a:r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865520C7-9301-5EBE-6F38-6D5CFEEFC2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7399073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solidFill>
                            <a:srgbClr val="7030A0"/>
                          </a:solidFill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solidFill>
                            <a:srgbClr val="7030A0"/>
                          </a:solidFill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solidFill>
                          <a:srgbClr val="7030A0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 </a:t>
                      </a:r>
                      <a:endParaRPr lang="el-GR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Aorta Segmentation</a:t>
                      </a:r>
                      <a:endParaRPr lang="el-GR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>
                          <a:solidFill>
                            <a:srgbClr val="7030A0"/>
                          </a:solidFill>
                        </a:rPr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/>
                        <a:t>Conclusions</a:t>
                      </a:r>
                      <a:endParaRPr lang="el-GR" sz="1400" b="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5544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7" grpId="1" uiExpand="1" build="allAtOnce"/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07585-38DC-3474-6BE2-A355FE7D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FD3F3AFE-7C35-17C8-3AD6-467053BC3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3100719"/>
              </p:ext>
            </p:extLst>
          </p:nvPr>
        </p:nvGraphicFramePr>
        <p:xfrm>
          <a:off x="818712" y="2222287"/>
          <a:ext cx="10554574" cy="3636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15A29249-9F15-10E1-18EA-F2261D43B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631628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/>
                        <a:t>Conclusions</a:t>
                      </a:r>
                      <a:endParaRPr lang="el-GR" sz="1400" b="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CC620-2F2F-490D-4955-29CED9C9F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30</a:t>
            </a:fld>
            <a:endParaRPr lang="el-G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64D35A-6208-1F06-809F-F27838A72E25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40178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BFDA6284-4E06-4F93-9624-A49FE810F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131BE-0A2B-12DF-8FAE-C1E272852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8DC5-510A-0F92-AE28-A0F0DA91D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280847"/>
            <a:ext cx="4961535" cy="785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Thank you!</a:t>
            </a:r>
          </a:p>
        </p:txBody>
      </p:sp>
      <p:pic>
        <p:nvPicPr>
          <p:cNvPr id="21" name="Picture 4" descr="Yellow and blue symbols">
            <a:extLst>
              <a:ext uri="{FF2B5EF4-FFF2-40B4-BE49-F238E27FC236}">
                <a16:creationId xmlns:a16="http://schemas.microsoft.com/office/drawing/2014/main" id="{349C1C65-28A3-26CA-020B-D2C011987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0" r="18586" b="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2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810001" y="639097"/>
            <a:ext cx="6446205" cy="3781101"/>
          </a:xfrm>
        </p:spPr>
        <p:txBody>
          <a:bodyPr>
            <a:noAutofit/>
          </a:bodyPr>
          <a:lstStyle/>
          <a:p>
            <a:r>
              <a:rPr lang="en-GB" sz="3600" dirty="0"/>
              <a:t>Automatic calculation of the local aortic compliance from thoracic cine-MRI</a:t>
            </a:r>
            <a:endParaRPr lang="el-GR" sz="3600" dirty="0">
              <a:cs typeface="Calibri Light"/>
            </a:endParaRP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6446205" cy="785656"/>
          </a:xfrm>
          <a:effectLst/>
        </p:spPr>
        <p:txBody>
          <a:bodyPr vert="horz" lIns="91440" tIns="45720" rIns="91440" bIns="45720" rtlCol="0">
            <a:normAutofit/>
          </a:bodyPr>
          <a:lstStyle/>
          <a:p>
            <a:r>
              <a:rPr lang="el-GR" dirty="0" err="1">
                <a:cs typeface="Calibri"/>
              </a:rPr>
              <a:t>Manos</a:t>
            </a:r>
            <a:r>
              <a:rPr lang="el-GR" dirty="0">
                <a:cs typeface="Calibri"/>
              </a:rPr>
              <a:t> MARKODIMITRAKIS</a:t>
            </a:r>
          </a:p>
          <a:p>
            <a:r>
              <a:rPr lang="el-GR" dirty="0" err="1">
                <a:cs typeface="Calibri"/>
              </a:rPr>
              <a:t>Supervisor</a:t>
            </a:r>
            <a:r>
              <a:rPr lang="el-GR" dirty="0">
                <a:cs typeface="Calibri"/>
              </a:rPr>
              <a:t>: </a:t>
            </a:r>
            <a:r>
              <a:rPr lang="el-GR" dirty="0" err="1">
                <a:cs typeface="Calibri"/>
              </a:rPr>
              <a:t>Alain</a:t>
            </a:r>
            <a:r>
              <a:rPr lang="el-GR" dirty="0">
                <a:cs typeface="Calibri"/>
              </a:rPr>
              <a:t> LALANDE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C9E0B9CF-B27D-4193-B217-EF614E7A6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59" y="0"/>
            <a:ext cx="465065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14">
            <a:extLst>
              <a:ext uri="{FF2B5EF4-FFF2-40B4-BE49-F238E27FC236}">
                <a16:creationId xmlns:a16="http://schemas.microsoft.com/office/drawing/2014/main" id="{AFEEC2B0-DD70-40E3-B299-D2FA7870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806" y="639097"/>
            <a:ext cx="3363730" cy="5582150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Εικόνα 5">
            <a:extLst>
              <a:ext uri="{FF2B5EF4-FFF2-40B4-BE49-F238E27FC236}">
                <a16:creationId xmlns:a16="http://schemas.microsoft.com/office/drawing/2014/main" id="{DA37107D-E654-BF96-C2DD-15F2F973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716" y="963803"/>
            <a:ext cx="2619911" cy="1554480"/>
          </a:xfrm>
          <a:prstGeom prst="rect">
            <a:avLst/>
          </a:prstGeom>
        </p:spPr>
      </p:pic>
      <p:pic>
        <p:nvPicPr>
          <p:cNvPr id="6" name="Εικόνα 6">
            <a:extLst>
              <a:ext uri="{FF2B5EF4-FFF2-40B4-BE49-F238E27FC236}">
                <a16:creationId xmlns:a16="http://schemas.microsoft.com/office/drawing/2014/main" id="{1EF930F9-7005-2E1C-FDC2-06F019073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359" y="2658194"/>
            <a:ext cx="1080623" cy="1554480"/>
          </a:xfrm>
          <a:prstGeom prst="rect">
            <a:avLst/>
          </a:prstGeom>
        </p:spPr>
      </p:pic>
      <p:pic>
        <p:nvPicPr>
          <p:cNvPr id="4" name="Εικόνα 4">
            <a:extLst>
              <a:ext uri="{FF2B5EF4-FFF2-40B4-BE49-F238E27FC236}">
                <a16:creationId xmlns:a16="http://schemas.microsoft.com/office/drawing/2014/main" id="{25F321F2-2C66-51DB-2BB9-EC2A1E2C6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507" y="4352584"/>
            <a:ext cx="2548328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36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85CB5F9C-416D-5687-7750-1E1EBECF8D98}"/>
              </a:ext>
            </a:extLst>
          </p:cNvPr>
          <p:cNvGrpSpPr/>
          <p:nvPr/>
        </p:nvGrpSpPr>
        <p:grpSpPr>
          <a:xfrm>
            <a:off x="6064065" y="2479933"/>
            <a:ext cx="6080838" cy="3323327"/>
            <a:chOff x="6064065" y="2479933"/>
            <a:chExt cx="6080838" cy="332332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E3EBDB1-B022-7853-9EF2-8BB428E0E6A4}"/>
                </a:ext>
              </a:extLst>
            </p:cNvPr>
            <p:cNvGrpSpPr/>
            <p:nvPr/>
          </p:nvGrpSpPr>
          <p:grpSpPr>
            <a:xfrm>
              <a:off x="6064065" y="2479933"/>
              <a:ext cx="6080838" cy="3323327"/>
              <a:chOff x="6071685" y="2035433"/>
              <a:chExt cx="6080838" cy="3323327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F0C93D7-9E2B-9FAC-443C-7556758398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8343" t="-8907" r="11396" b="37810"/>
              <a:stretch/>
            </p:blipFill>
            <p:spPr>
              <a:xfrm>
                <a:off x="6127511" y="2035433"/>
                <a:ext cx="6025012" cy="3323327"/>
              </a:xfrm>
              <a:prstGeom prst="rect">
                <a:avLst/>
              </a:prstGeom>
            </p:spPr>
          </p:pic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85F30D4-7265-98A5-BE60-74D8406CC7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9484" y="2698926"/>
                <a:ext cx="0" cy="259454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77E2A88-2C80-F0F1-EEEF-A362A00265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65694" y="3945165"/>
                <a:ext cx="3043282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CF64FE-C637-3782-3ECC-0E5E1C40CC6F}"/>
                  </a:ext>
                </a:extLst>
              </p:cNvPr>
              <p:cNvSpPr txBox="1"/>
              <p:nvPr/>
            </p:nvSpPr>
            <p:spPr>
              <a:xfrm>
                <a:off x="7800706" y="2404713"/>
                <a:ext cx="851248" cy="357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chemeClr val="bg1"/>
                    </a:solidFill>
                  </a:rPr>
                  <a:t>y-axis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E39215D-DC77-F626-1806-9C5658FB8625}"/>
                  </a:ext>
                </a:extLst>
              </p:cNvPr>
              <p:cNvSpPr txBox="1"/>
              <p:nvPr/>
            </p:nvSpPr>
            <p:spPr>
              <a:xfrm rot="16200000">
                <a:off x="5897079" y="3701554"/>
                <a:ext cx="749604" cy="400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chemeClr val="bg1"/>
                    </a:solidFill>
                  </a:rPr>
                  <a:t>x-axis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BC466CE-FECD-A051-2B86-CFF22E0E66AF}"/>
                </a:ext>
              </a:extLst>
            </p:cNvPr>
            <p:cNvSpPr/>
            <p:nvPr/>
          </p:nvSpPr>
          <p:spPr>
            <a:xfrm>
              <a:off x="11416383" y="3394651"/>
              <a:ext cx="615879" cy="1449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i="0" u="none" strike="noStrike" kern="1200" dirty="0">
                  <a:solidFill>
                    <a:srgbClr val="FF7C80"/>
                  </a:solidFill>
                  <a:effectLst/>
                  <a:latin typeface="Calibri" panose="020F0502020204030204" pitchFamily="34" charset="0"/>
                  <a:ea typeface="+mn-ea"/>
                  <a:cs typeface="+mn-cs"/>
                </a:rPr>
                <a:t>Posterior</a:t>
              </a:r>
              <a:endParaRPr lang="en-GB" sz="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C60FAA4-0118-264A-4B4E-D71290AFD630}"/>
                </a:ext>
              </a:extLst>
            </p:cNvPr>
            <p:cNvSpPr/>
            <p:nvPr/>
          </p:nvSpPr>
          <p:spPr>
            <a:xfrm>
              <a:off x="11416383" y="3935935"/>
              <a:ext cx="615879" cy="1449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i="0" u="none" strike="noStrike" dirty="0"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Lateral</a:t>
              </a:r>
              <a:endParaRPr lang="en-GB" sz="8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C1B40A7-A4E5-8988-0E98-6AA11CA0D04B}"/>
                </a:ext>
              </a:extLst>
            </p:cNvPr>
            <p:cNvSpPr/>
            <p:nvPr/>
          </p:nvSpPr>
          <p:spPr>
            <a:xfrm>
              <a:off x="11412478" y="4462924"/>
              <a:ext cx="615879" cy="1449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i="0" u="none" strike="noStrike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</a:rPr>
                <a:t>Anterior</a:t>
              </a:r>
              <a:endParaRPr lang="en-GB" sz="800" dirty="0">
                <a:solidFill>
                  <a:srgbClr val="0070C0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184E0BC-8153-3EAE-B0EC-196BBCA10A80}"/>
                </a:ext>
              </a:extLst>
            </p:cNvPr>
            <p:cNvSpPr/>
            <p:nvPr/>
          </p:nvSpPr>
          <p:spPr>
            <a:xfrm>
              <a:off x="11416383" y="4994582"/>
              <a:ext cx="615879" cy="1449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i="0" u="none" strike="noStrike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</a:rPr>
                <a:t>Medial</a:t>
              </a:r>
              <a:endParaRPr lang="en-GB" sz="800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D9D2BDF-EA8D-81ED-FB05-BA8E9E2B014D}"/>
              </a:ext>
            </a:extLst>
          </p:cNvPr>
          <p:cNvGrpSpPr/>
          <p:nvPr/>
        </p:nvGrpSpPr>
        <p:grpSpPr>
          <a:xfrm>
            <a:off x="-36380" y="2836234"/>
            <a:ext cx="6143201" cy="2964486"/>
            <a:chOff x="-31300" y="2841314"/>
            <a:chExt cx="6143201" cy="296448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D195889-79A0-0A28-7BA2-3366D6125F71}"/>
                </a:ext>
              </a:extLst>
            </p:cNvPr>
            <p:cNvGrpSpPr/>
            <p:nvPr/>
          </p:nvGrpSpPr>
          <p:grpSpPr>
            <a:xfrm>
              <a:off x="-31300" y="2841314"/>
              <a:ext cx="6143201" cy="2964486"/>
              <a:chOff x="-2648" y="2391020"/>
              <a:chExt cx="6143201" cy="2964486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3559E9F-5616-46F0-1F36-437A40AF7200}"/>
                  </a:ext>
                </a:extLst>
              </p:cNvPr>
              <p:cNvGrpSpPr/>
              <p:nvPr/>
            </p:nvGrpSpPr>
            <p:grpSpPr>
              <a:xfrm>
                <a:off x="-2648" y="2391020"/>
                <a:ext cx="6143201" cy="2964486"/>
                <a:chOff x="-2648" y="2391020"/>
                <a:chExt cx="6143201" cy="2964486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1316946A-3B1C-8BEB-8452-B5848EA6AD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248" t="4131" r="51254" b="32444"/>
                <a:stretch/>
              </p:blipFill>
              <p:spPr>
                <a:xfrm>
                  <a:off x="28513" y="2437601"/>
                  <a:ext cx="6112040" cy="2917905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5F7895A-ED4A-E727-B901-ACAB1483B326}"/>
                    </a:ext>
                  </a:extLst>
                </p:cNvPr>
                <p:cNvSpPr txBox="1"/>
                <p:nvPr/>
              </p:nvSpPr>
              <p:spPr>
                <a:xfrm>
                  <a:off x="1896136" y="2391020"/>
                  <a:ext cx="837812" cy="352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>
                      <a:solidFill>
                        <a:schemeClr val="bg1"/>
                      </a:solidFill>
                    </a:rPr>
                    <a:t>y-axis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839510F-1935-CF4C-66EF-A8ED19D3654F}"/>
                    </a:ext>
                  </a:extLst>
                </p:cNvPr>
                <p:cNvSpPr txBox="1"/>
                <p:nvPr/>
              </p:nvSpPr>
              <p:spPr>
                <a:xfrm rot="16200000">
                  <a:off x="-174498" y="3620629"/>
                  <a:ext cx="737772" cy="3940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>
                      <a:solidFill>
                        <a:schemeClr val="bg1"/>
                      </a:solidFill>
                    </a:rPr>
                    <a:t>x-axis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DD37C65D-4759-A92D-5804-134625DA940D}"/>
                  </a:ext>
                </a:extLst>
              </p:cNvPr>
              <p:cNvGrpSpPr/>
              <p:nvPr/>
            </p:nvGrpSpPr>
            <p:grpSpPr>
              <a:xfrm>
                <a:off x="269777" y="2645757"/>
                <a:ext cx="3112325" cy="2615906"/>
                <a:chOff x="275122" y="2651128"/>
                <a:chExt cx="3112325" cy="2615906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C54FCFC6-DCB9-1DCB-C460-CFB14B127B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47106" y="2651128"/>
                  <a:ext cx="0" cy="26159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4F026CA0-F34C-47E6-EEFF-F84F6AE17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5122" y="3896864"/>
                  <a:ext cx="311232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11ED798-6F9E-1291-01B4-60A0670D86EA}"/>
                </a:ext>
              </a:extLst>
            </p:cNvPr>
            <p:cNvSpPr/>
            <p:nvPr/>
          </p:nvSpPr>
          <p:spPr>
            <a:xfrm>
              <a:off x="5332801" y="3375526"/>
              <a:ext cx="615879" cy="1449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i="0" u="none" strike="noStrike" kern="1200" dirty="0">
                  <a:solidFill>
                    <a:srgbClr val="FF7C80"/>
                  </a:solidFill>
                  <a:effectLst/>
                  <a:latin typeface="Calibri" panose="020F0502020204030204" pitchFamily="34" charset="0"/>
                  <a:ea typeface="+mn-ea"/>
                  <a:cs typeface="+mn-cs"/>
                </a:rPr>
                <a:t>Posterior</a:t>
              </a:r>
              <a:endParaRPr lang="en-GB" sz="80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1BF612-550D-2D57-D6C6-B0B4AB88A90E}"/>
                </a:ext>
              </a:extLst>
            </p:cNvPr>
            <p:cNvSpPr/>
            <p:nvPr/>
          </p:nvSpPr>
          <p:spPr>
            <a:xfrm>
              <a:off x="5332801" y="3926970"/>
              <a:ext cx="615879" cy="1449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i="0" u="none" strike="noStrike" dirty="0"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Lateral</a:t>
              </a:r>
              <a:endParaRPr lang="en-GB" sz="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41FAF0E-A1D6-51A1-CCA2-2404EB02D188}"/>
                </a:ext>
              </a:extLst>
            </p:cNvPr>
            <p:cNvSpPr/>
            <p:nvPr/>
          </p:nvSpPr>
          <p:spPr>
            <a:xfrm>
              <a:off x="5328896" y="4443799"/>
              <a:ext cx="615879" cy="1449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i="0" u="none" strike="noStrike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</a:rPr>
                <a:t>Anterior</a:t>
              </a:r>
              <a:endParaRPr lang="en-GB" sz="800" dirty="0">
                <a:solidFill>
                  <a:srgbClr val="0070C0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4B768C8-10BB-5AB9-4639-CACA7782077F}"/>
                </a:ext>
              </a:extLst>
            </p:cNvPr>
            <p:cNvSpPr/>
            <p:nvPr/>
          </p:nvSpPr>
          <p:spPr>
            <a:xfrm>
              <a:off x="5332801" y="4990697"/>
              <a:ext cx="615879" cy="1449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i="0" u="none" strike="noStrike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</a:rPr>
                <a:t>Medial</a:t>
              </a:r>
              <a:endParaRPr lang="en-GB" sz="800" dirty="0"/>
            </a:p>
          </p:txBody>
        </p:sp>
      </p:grpSp>
      <p:sp>
        <p:nvSpPr>
          <p:cNvPr id="56" name="Title 55">
            <a:extLst>
              <a:ext uri="{FF2B5EF4-FFF2-40B4-BE49-F238E27FC236}">
                <a16:creationId xmlns:a16="http://schemas.microsoft.com/office/drawing/2014/main" id="{14740A01-197A-8FA8-4BDC-4C3AD84B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Division to quadrants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49C07-6B0F-F0B4-CA2A-6EB2781D1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33</a:t>
            </a:fld>
            <a:endParaRPr lang="el-GR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209167-69DA-578A-6F18-EEF2038EE9B4}"/>
              </a:ext>
            </a:extLst>
          </p:cNvPr>
          <p:cNvGrpSpPr/>
          <p:nvPr/>
        </p:nvGrpSpPr>
        <p:grpSpPr>
          <a:xfrm>
            <a:off x="1792920" y="3908836"/>
            <a:ext cx="894365" cy="853419"/>
            <a:chOff x="2726667" y="2426970"/>
            <a:chExt cx="698515" cy="74579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770ECB7-C259-DD2D-EEB5-D9878E270B20}"/>
                </a:ext>
              </a:extLst>
            </p:cNvPr>
            <p:cNvCxnSpPr>
              <a:cxnSpLocks/>
            </p:cNvCxnSpPr>
            <p:nvPr/>
          </p:nvCxnSpPr>
          <p:spPr>
            <a:xfrm>
              <a:off x="3055604" y="2426970"/>
              <a:ext cx="0" cy="745790"/>
            </a:xfrm>
            <a:prstGeom prst="line">
              <a:avLst/>
            </a:prstGeom>
            <a:ln w="254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23DA32B-2173-018B-0095-DC1F7FFF38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6667" y="2807000"/>
              <a:ext cx="698515" cy="0"/>
            </a:xfrm>
            <a:prstGeom prst="line">
              <a:avLst/>
            </a:prstGeom>
            <a:ln w="254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734496E-A6D5-F34D-A7AA-663FC6B6AFA9}"/>
              </a:ext>
            </a:extLst>
          </p:cNvPr>
          <p:cNvSpPr txBox="1"/>
          <p:nvPr/>
        </p:nvSpPr>
        <p:spPr>
          <a:xfrm>
            <a:off x="1510425" y="2422770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45 degrees rotation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AED5A79-6F04-207E-FE3B-40C1C3DFC15F}"/>
              </a:ext>
            </a:extLst>
          </p:cNvPr>
          <p:cNvSpPr txBox="1"/>
          <p:nvPr/>
        </p:nvSpPr>
        <p:spPr>
          <a:xfrm>
            <a:off x="7863520" y="2436281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60 degrees rotation</a:t>
            </a:r>
          </a:p>
        </p:txBody>
      </p:sp>
      <p:graphicFrame>
        <p:nvGraphicFramePr>
          <p:cNvPr id="83" name="Table 2">
            <a:extLst>
              <a:ext uri="{FF2B5EF4-FFF2-40B4-BE49-F238E27FC236}">
                <a16:creationId xmlns:a16="http://schemas.microsoft.com/office/drawing/2014/main" id="{37F71853-0DBC-FFAB-0D41-657772B1B10A}"/>
              </a:ext>
            </a:extLst>
          </p:cNvPr>
          <p:cNvGraphicFramePr>
            <a:graphicFrameLocks noGrp="1"/>
          </p:cNvGraphicFramePr>
          <p:nvPr/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6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0.00277 L 0.48855 0.0085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57" y="2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3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4ACEFA-9D62-6440-8204-558B29433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632" y="541712"/>
            <a:ext cx="4790076" cy="3727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6B64B2-52BB-CC0C-45FC-0515D4A9D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2" y="541712"/>
            <a:ext cx="6476186" cy="42706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739D92-2AA3-98C7-FD31-E00A82C59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363" y="4389639"/>
            <a:ext cx="2346613" cy="19805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AB1B4B-32BC-3210-0A42-A8EA78449A51}"/>
              </a:ext>
            </a:extLst>
          </p:cNvPr>
          <p:cNvSpPr txBox="1"/>
          <p:nvPr/>
        </p:nvSpPr>
        <p:spPr>
          <a:xfrm>
            <a:off x="8445730" y="81285"/>
            <a:ext cx="408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Extreme cases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A10558-C2DB-F64E-7A89-925CD3A4122C}"/>
              </a:ext>
            </a:extLst>
          </p:cNvPr>
          <p:cNvSpPr txBox="1"/>
          <p:nvPr/>
        </p:nvSpPr>
        <p:spPr>
          <a:xfrm>
            <a:off x="2042166" y="115438"/>
            <a:ext cx="408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Data augmentation</a:t>
            </a: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50B76B84-5051-947A-BEFF-646C08203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297498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AC707-5AE7-30FD-89C2-69D2FA21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34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936201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06FF671-1E6C-66C0-9A14-1288378C12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054" y="-156172"/>
            <a:ext cx="10482695" cy="969963"/>
          </a:xfrm>
        </p:spPr>
        <p:txBody>
          <a:bodyPr/>
          <a:lstStyle/>
          <a:p>
            <a:r>
              <a:rPr lang="el-GR" dirty="0" err="1">
                <a:cs typeface="Calibri Light"/>
              </a:rPr>
              <a:t>Compliance</a:t>
            </a:r>
            <a:r>
              <a:rPr lang="el-GR" dirty="0">
                <a:cs typeface="Calibri Light"/>
              </a:rPr>
              <a:t> - </a:t>
            </a:r>
            <a:r>
              <a:rPr lang="el-GR" dirty="0" err="1">
                <a:cs typeface="Calibri Light"/>
              </a:rPr>
              <a:t>Bland</a:t>
            </a:r>
            <a:r>
              <a:rPr lang="el-GR" dirty="0">
                <a:cs typeface="Calibri Light"/>
              </a:rPr>
              <a:t> </a:t>
            </a:r>
            <a:r>
              <a:rPr lang="el-GR" dirty="0" err="1">
                <a:cs typeface="Calibri Light"/>
              </a:rPr>
              <a:t>Altman</a:t>
            </a:r>
            <a:r>
              <a:rPr lang="el-GR" dirty="0">
                <a:cs typeface="Calibri Light"/>
              </a:rPr>
              <a:t> </a:t>
            </a:r>
            <a:r>
              <a:rPr lang="el-GR" dirty="0" err="1">
                <a:cs typeface="Calibri Light"/>
              </a:rPr>
              <a:t>Plot</a:t>
            </a:r>
            <a:endParaRPr lang="el-GR" dirty="0" err="1"/>
          </a:p>
        </p:txBody>
      </p:sp>
      <p:pic>
        <p:nvPicPr>
          <p:cNvPr id="4" name="Γραφικό 4">
            <a:extLst>
              <a:ext uri="{FF2B5EF4-FFF2-40B4-BE49-F238E27FC236}">
                <a16:creationId xmlns:a16="http://schemas.microsoft.com/office/drawing/2014/main" id="{8FE0588F-DF82-59CC-9353-038CE2021D3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080" y="893972"/>
            <a:ext cx="7567840" cy="5297488"/>
          </a:xfrm>
        </p:spPr>
      </p:pic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D8CAAACC-E792-BC51-B3C6-B3267840C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286768"/>
              </p:ext>
            </p:extLst>
          </p:nvPr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77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06FF671-1E6C-66C0-9A14-1288378C12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397" y="-1"/>
            <a:ext cx="10572750" cy="6849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Min &amp; Max area- Bland Altman Plot</a:t>
            </a:r>
          </a:p>
        </p:txBody>
      </p:sp>
      <p:pic>
        <p:nvPicPr>
          <p:cNvPr id="7" name="Γραφικό 7">
            <a:extLst>
              <a:ext uri="{FF2B5EF4-FFF2-40B4-BE49-F238E27FC236}">
                <a16:creationId xmlns:a16="http://schemas.microsoft.com/office/drawing/2014/main" id="{1D70550A-9CBB-76EB-BC3B-F47A76322C2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9509" y="1248524"/>
            <a:ext cx="6528983" cy="4570289"/>
          </a:xfrm>
          <a:prstGeom prst="rect">
            <a:avLst/>
          </a:prstGeom>
        </p:spPr>
      </p:pic>
      <p:pic>
        <p:nvPicPr>
          <p:cNvPr id="5" name="Γραφικό 6">
            <a:extLst>
              <a:ext uri="{FF2B5EF4-FFF2-40B4-BE49-F238E27FC236}">
                <a16:creationId xmlns:a16="http://schemas.microsoft.com/office/drawing/2014/main" id="{DA503EEA-48FB-1A1F-F652-D65C7538E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7461" y="1248525"/>
            <a:ext cx="6528983" cy="4570289"/>
          </a:xfrm>
          <a:prstGeom prst="rect">
            <a:avLst/>
          </a:prstGeom>
        </p:spPr>
      </p:pic>
      <p:graphicFrame>
        <p:nvGraphicFramePr>
          <p:cNvPr id="27" name="Table 2">
            <a:extLst>
              <a:ext uri="{FF2B5EF4-FFF2-40B4-BE49-F238E27FC236}">
                <a16:creationId xmlns:a16="http://schemas.microsoft.com/office/drawing/2014/main" id="{A5B4A228-A638-DD54-8442-09A990B47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989267"/>
              </p:ext>
            </p:extLst>
          </p:nvPr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35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0C9F1011-BCAF-CB9E-77E3-D3B1F2AB9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261" y="2355774"/>
            <a:ext cx="4561211" cy="214645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FC264D9-E7D1-5C94-65D5-6D307E0B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Post Processing (optional)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A7ED175-1DFE-F0E0-1A9C-EBF8759859EA}"/>
              </a:ext>
            </a:extLst>
          </p:cNvPr>
          <p:cNvSpPr txBox="1">
            <a:spLocks/>
          </p:cNvSpPr>
          <p:nvPr/>
        </p:nvSpPr>
        <p:spPr>
          <a:xfrm>
            <a:off x="810000" y="2774874"/>
            <a:ext cx="3404632" cy="28299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ea typeface="+mn-lt"/>
                <a:cs typeface="+mn-lt"/>
              </a:rPr>
              <a:t>Convex hull</a:t>
            </a:r>
          </a:p>
          <a:p>
            <a:r>
              <a:rPr lang="en-GB" dirty="0">
                <a:ea typeface="+mn-lt"/>
                <a:cs typeface="+mn-lt"/>
              </a:rPr>
              <a:t>No need for fill holes</a:t>
            </a:r>
          </a:p>
          <a:p>
            <a:r>
              <a:rPr lang="en-GB" dirty="0">
                <a:ea typeface="+mn-lt"/>
                <a:cs typeface="+mn-lt"/>
              </a:rPr>
              <a:t>Discard outliers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A57A7-46E3-D354-B29E-C142AD761B91}"/>
              </a:ext>
            </a:extLst>
          </p:cNvPr>
          <p:cNvSpPr txBox="1"/>
          <p:nvPr/>
        </p:nvSpPr>
        <p:spPr>
          <a:xfrm>
            <a:off x="4467069" y="4611946"/>
            <a:ext cx="6639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Source: https://ars.els-cdn.com/content/image/3-s2.0-B9781785482434500050-f05-07-9781785482434.jpg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83BE9C09-AF55-4678-93B6-63B0AC59D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819486"/>
              </p:ext>
            </p:extLst>
          </p:nvPr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2498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614215D-1352-6174-61E7-CA9D81825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Maximum</a:t>
            </a:r>
            <a:r>
              <a:rPr lang="el-GR" dirty="0"/>
              <a:t> </a:t>
            </a:r>
            <a:r>
              <a:rPr lang="el-GR" dirty="0" err="1"/>
              <a:t>Young's</a:t>
            </a:r>
            <a:r>
              <a:rPr lang="el-GR" dirty="0"/>
              <a:t> </a:t>
            </a:r>
            <a:r>
              <a:rPr lang="el-GR" dirty="0" err="1"/>
              <a:t>Modulus</a:t>
            </a: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3419F41B-7BB8-86D8-8FA8-107DE32DF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38</a:t>
            </a:fld>
            <a:endParaRPr lang="el-GR"/>
          </a:p>
        </p:txBody>
      </p:sp>
      <p:pic>
        <p:nvPicPr>
          <p:cNvPr id="4" name="Εικόνα 4">
            <a:extLst>
              <a:ext uri="{FF2B5EF4-FFF2-40B4-BE49-F238E27FC236}">
                <a16:creationId xmlns:a16="http://schemas.microsoft.com/office/drawing/2014/main" id="{27ABA2ED-55F5-5D6D-FA1D-9D56B7D08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73" y="3031116"/>
            <a:ext cx="6890368" cy="25557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13AAC0-91EC-4FFB-2801-47A908D64B8E}"/>
              </a:ext>
            </a:extLst>
          </p:cNvPr>
          <p:cNvSpPr txBox="1"/>
          <p:nvPr/>
        </p:nvSpPr>
        <p:spPr>
          <a:xfrm>
            <a:off x="2465374" y="5715833"/>
            <a:ext cx="689036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</a:t>
            </a:r>
            <a:r>
              <a:rPr lang="en-GB" sz="1000" dirty="0">
                <a:effectLst/>
                <a:latin typeface="Arial"/>
                <a:cs typeface="Arial"/>
              </a:rPr>
              <a:t>Lin S, </a:t>
            </a:r>
            <a:r>
              <a:rPr lang="en-GB" sz="1000" dirty="0" err="1">
                <a:effectLst/>
                <a:latin typeface="Arial"/>
                <a:cs typeface="Arial"/>
              </a:rPr>
              <a:t>Morgant</a:t>
            </a:r>
            <a:r>
              <a:rPr lang="en-GB" sz="1000" dirty="0">
                <a:effectLst/>
                <a:latin typeface="Arial"/>
                <a:cs typeface="Arial"/>
              </a:rPr>
              <a:t> M, </a:t>
            </a:r>
            <a:r>
              <a:rPr lang="en-GB" sz="1000" dirty="0" err="1">
                <a:latin typeface="Arial"/>
                <a:cs typeface="Arial"/>
              </a:rPr>
              <a:t>Marın-Castrillon</a:t>
            </a:r>
            <a:r>
              <a:rPr lang="en-GB" sz="1000" dirty="0">
                <a:latin typeface="Arial"/>
                <a:cs typeface="Arial"/>
              </a:rPr>
              <a:t> D</a:t>
            </a:r>
            <a:r>
              <a:rPr lang="en-GB" sz="1000" dirty="0">
                <a:effectLst/>
                <a:latin typeface="Arial"/>
                <a:cs typeface="Arial"/>
              </a:rPr>
              <a:t>, Walker P, Serge </a:t>
            </a:r>
            <a:r>
              <a:rPr lang="en-GB" sz="1000" dirty="0" err="1">
                <a:effectLst/>
                <a:latin typeface="Arial"/>
                <a:cs typeface="Arial"/>
              </a:rPr>
              <a:t>Aho</a:t>
            </a:r>
            <a:r>
              <a:rPr lang="en-GB" sz="1000" dirty="0">
                <a:effectLst/>
                <a:latin typeface="Arial"/>
                <a:cs typeface="Arial"/>
              </a:rPr>
              <a:t> </a:t>
            </a:r>
            <a:r>
              <a:rPr lang="en-GB" sz="1000" dirty="0" err="1">
                <a:latin typeface="Arial"/>
                <a:cs typeface="Arial"/>
              </a:rPr>
              <a:t>Gele</a:t>
            </a:r>
            <a:r>
              <a:rPr lang="en-GB" sz="1000" dirty="0">
                <a:latin typeface="Arial"/>
                <a:cs typeface="Arial"/>
              </a:rPr>
              <a:t> L</a:t>
            </a:r>
            <a:r>
              <a:rPr lang="en-GB" sz="1000" dirty="0">
                <a:effectLst/>
                <a:latin typeface="Arial"/>
                <a:cs typeface="Arial"/>
              </a:rPr>
              <a:t>, Boucher A, </a:t>
            </a:r>
            <a:r>
              <a:rPr lang="en-GB" sz="1000" dirty="0" err="1">
                <a:effectLst/>
                <a:latin typeface="Arial"/>
                <a:cs typeface="Arial"/>
              </a:rPr>
              <a:t>Presles</a:t>
            </a:r>
            <a:r>
              <a:rPr lang="en-GB" sz="1000" dirty="0">
                <a:effectLst/>
                <a:latin typeface="Arial"/>
                <a:cs typeface="Arial"/>
              </a:rPr>
              <a:t> B, </a:t>
            </a:r>
            <a:r>
              <a:rPr lang="en-GB" sz="1000" dirty="0" err="1">
                <a:effectLst/>
                <a:latin typeface="Arial"/>
                <a:cs typeface="Arial"/>
              </a:rPr>
              <a:t>Bouchot</a:t>
            </a:r>
            <a:r>
              <a:rPr lang="en-GB" sz="1000" dirty="0">
                <a:effectLst/>
                <a:latin typeface="Arial"/>
                <a:cs typeface="Arial"/>
              </a:rPr>
              <a:t> O, and </a:t>
            </a:r>
            <a:r>
              <a:rPr lang="en-GB" sz="1000" dirty="0" err="1">
                <a:effectLst/>
                <a:latin typeface="Arial"/>
                <a:cs typeface="Arial"/>
              </a:rPr>
              <a:t>Lalande</a:t>
            </a:r>
            <a:r>
              <a:rPr lang="en-GB" sz="1000" dirty="0">
                <a:effectLst/>
                <a:latin typeface="Arial"/>
                <a:cs typeface="Arial"/>
              </a:rPr>
              <a:t> A. Aortic local biomechanical properties in the ascending aortic aneurysms (under review). ACTA </a:t>
            </a:r>
            <a:r>
              <a:rPr lang="en-GB" sz="1000" dirty="0" err="1">
                <a:effectLst/>
                <a:latin typeface="Arial"/>
                <a:cs typeface="Arial"/>
              </a:rPr>
              <a:t>Biomaterialia</a:t>
            </a:r>
            <a:r>
              <a:rPr lang="en-GB" sz="1000" dirty="0">
                <a:effectLst/>
                <a:latin typeface="Arial"/>
                <a:cs typeface="Arial"/>
              </a:rPr>
              <a:t>, 2022.</a:t>
            </a:r>
            <a:endParaRPr lang="en-GB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62934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91CF38AD-64FF-4090-AFB9-CD5E95EF5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F5260B-D54F-4AC5-B6E4-E3A5548BB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0AF1C91E-B729-4364-ADE7-6FC9231A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F84C4F6-2DBD-40EF-9C96-1BCF6F0D9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4">
              <a:extLst>
                <a:ext uri="{FF2B5EF4-FFF2-40B4-BE49-F238E27FC236}">
                  <a16:creationId xmlns:a16="http://schemas.microsoft.com/office/drawing/2014/main" id="{6ED2D79D-38B7-4E0B-A1E9-856CF9822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76D402-DA9C-FE4D-F900-39FA6D246E74}"/>
                  </a:ext>
                </a:extLst>
              </p:cNvPr>
              <p:cNvSpPr txBox="1"/>
              <p:nvPr/>
            </p:nvSpPr>
            <p:spPr>
              <a:xfrm>
                <a:off x="2140701" y="5031341"/>
                <a:ext cx="7910598" cy="1079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𝐶𝑜𝑚𝑝𝑙𝑖𝑎𝑛𝑐𝑒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𝑀𝑎𝑥𝑖𝑚𝑢𝑚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𝑎𝑟𝑒𝑎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𝑀𝑖𝑛𝑖𝑚𝑢𝑚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𝑎𝑟𝑒𝑎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𝑆𝑦𝑠𝑡𝑜𝑙𝑖𝑐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𝐷𝑖𝑎𝑠𝑡𝑜𝑙𝑖𝑐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den>
                    </m:f>
                  </m:oMath>
                </a14:m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𝑚𝑚𝐻𝑔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  <a:p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76D402-DA9C-FE4D-F900-39FA6D246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01" y="5031341"/>
                <a:ext cx="7910598" cy="10798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26C399-BE85-8CC4-DD39-B1C601F6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3</a:t>
            </a:fld>
            <a:endParaRPr lang="el-GR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DD7BD5-C57E-4610-C722-F7FF140683D4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F3036A6-ED87-540B-0BEB-13C94C60959C}"/>
              </a:ext>
            </a:extLst>
          </p:cNvPr>
          <p:cNvSpPr txBox="1"/>
          <p:nvPr/>
        </p:nvSpPr>
        <p:spPr>
          <a:xfrm>
            <a:off x="253946" y="4242733"/>
            <a:ext cx="62380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cs typeface="Calibri"/>
              </a:rPr>
              <a:t>Source: </a:t>
            </a:r>
            <a:r>
              <a:rPr lang="en-US" sz="1000" dirty="0"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https://www.researchgate.net/publication/279731326</a:t>
            </a:r>
            <a:endParaRPr lang="en-GB" sz="1000" dirty="0"/>
          </a:p>
        </p:txBody>
      </p:sp>
      <p:pic>
        <p:nvPicPr>
          <p:cNvPr id="20" name="Picture 19" descr="Diagram&#10;&#10;Description automatically generated">
            <a:extLst>
              <a:ext uri="{FF2B5EF4-FFF2-40B4-BE49-F238E27FC236}">
                <a16:creationId xmlns:a16="http://schemas.microsoft.com/office/drawing/2014/main" id="{A7B7C956-B075-ABEC-F9CC-E0367D6D82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8" y="660412"/>
            <a:ext cx="5414276" cy="3598901"/>
          </a:xfrm>
          <a:prstGeom prst="rect">
            <a:avLst/>
          </a:prstGeom>
        </p:spPr>
      </p:pic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BC9C312E-8ACC-8C9B-D17B-B81A17DE9A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126640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Aorta Segmentation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>
                          <a:solidFill>
                            <a:schemeClr val="tx1"/>
                          </a:solidFill>
                        </a:rPr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Conclusions</a:t>
                      </a:r>
                      <a:endParaRPr lang="el-G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grpSp>
        <p:nvGrpSpPr>
          <p:cNvPr id="23" name="Group 22">
            <a:extLst>
              <a:ext uri="{FF2B5EF4-FFF2-40B4-BE49-F238E27FC236}">
                <a16:creationId xmlns:a16="http://schemas.microsoft.com/office/drawing/2014/main" id="{8FC2A28A-D179-838A-139B-9B7D58B9BE10}"/>
              </a:ext>
            </a:extLst>
          </p:cNvPr>
          <p:cNvGrpSpPr/>
          <p:nvPr/>
        </p:nvGrpSpPr>
        <p:grpSpPr>
          <a:xfrm>
            <a:off x="6034276" y="901046"/>
            <a:ext cx="5807296" cy="2810084"/>
            <a:chOff x="3060406" y="-524084"/>
            <a:chExt cx="5807296" cy="281008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04AAE14-17E4-DCA7-0752-4C9CB024FF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09" r="9584" b="66667"/>
            <a:stretch/>
          </p:blipFill>
          <p:spPr>
            <a:xfrm>
              <a:off x="3099679" y="0"/>
              <a:ext cx="5768023" cy="2286000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DD0727A-CBF3-95B7-FEAB-DA88FC25E8B4}"/>
                </a:ext>
              </a:extLst>
            </p:cNvPr>
            <p:cNvSpPr/>
            <p:nvPr/>
          </p:nvSpPr>
          <p:spPr>
            <a:xfrm>
              <a:off x="3375660" y="589188"/>
              <a:ext cx="5440680" cy="561832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</a:rPr>
                <a:t>……..…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3B8DEB5-8E42-3322-286F-BD35AEBC2C02}"/>
                </a:ext>
              </a:extLst>
            </p:cNvPr>
            <p:cNvSpPr txBox="1"/>
            <p:nvPr/>
          </p:nvSpPr>
          <p:spPr>
            <a:xfrm>
              <a:off x="3891710" y="-524084"/>
              <a:ext cx="44085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/>
                <a:t>Images along cardiac cycle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6BE3E24-7B8E-7EF8-3866-8C8599D3A896}"/>
                </a:ext>
              </a:extLst>
            </p:cNvPr>
            <p:cNvSpPr txBox="1"/>
            <p:nvPr/>
          </p:nvSpPr>
          <p:spPr>
            <a:xfrm>
              <a:off x="3099679" y="146531"/>
              <a:ext cx="26321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DDB44C8-6F33-EFAF-2E65-956BC3DE6E03}"/>
                </a:ext>
              </a:extLst>
            </p:cNvPr>
            <p:cNvSpPr txBox="1"/>
            <p:nvPr/>
          </p:nvSpPr>
          <p:spPr>
            <a:xfrm>
              <a:off x="3060406" y="1282538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25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9C89B4A-6110-C979-E548-5982D300ACE4}"/>
                </a:ext>
              </a:extLst>
            </p:cNvPr>
            <p:cNvSpPr txBox="1"/>
            <p:nvPr/>
          </p:nvSpPr>
          <p:spPr>
            <a:xfrm>
              <a:off x="3060406" y="1847006"/>
              <a:ext cx="34176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100" dirty="0">
                  <a:solidFill>
                    <a:schemeClr val="bg1"/>
                  </a:solidFill>
                </a:rPr>
                <a:t>30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2F9FC71-9CE2-1607-0655-94F3DF1D0310}"/>
              </a:ext>
            </a:extLst>
          </p:cNvPr>
          <p:cNvGrpSpPr/>
          <p:nvPr/>
        </p:nvGrpSpPr>
        <p:grpSpPr>
          <a:xfrm>
            <a:off x="7118914" y="1436560"/>
            <a:ext cx="1508746" cy="874120"/>
            <a:chOff x="7338067" y="990697"/>
            <a:chExt cx="1508746" cy="87412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2D227E8E-E880-A097-3FA8-808B30D8A80A}"/>
                </a:ext>
              </a:extLst>
            </p:cNvPr>
            <p:cNvSpPr/>
            <p:nvPr/>
          </p:nvSpPr>
          <p:spPr>
            <a:xfrm>
              <a:off x="7734300" y="990697"/>
              <a:ext cx="716280" cy="57803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C3724B3-5BCC-B457-E2D6-6CD58174A498}"/>
                </a:ext>
              </a:extLst>
            </p:cNvPr>
            <p:cNvSpPr txBox="1"/>
            <p:nvPr/>
          </p:nvSpPr>
          <p:spPr>
            <a:xfrm>
              <a:off x="7338067" y="1557040"/>
              <a:ext cx="1508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FF0000"/>
                  </a:solidFill>
                </a:rPr>
                <a:t>Maximum area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F24E038-E9DD-7B94-BD6B-5B564450BECC}"/>
              </a:ext>
            </a:extLst>
          </p:cNvPr>
          <p:cNvGrpSpPr/>
          <p:nvPr/>
        </p:nvGrpSpPr>
        <p:grpSpPr>
          <a:xfrm>
            <a:off x="9525110" y="2288255"/>
            <a:ext cx="1443024" cy="861722"/>
            <a:chOff x="9744263" y="1842392"/>
            <a:chExt cx="1443024" cy="86172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E6B7668-841C-5C7B-E4C4-FB726DCACA84}"/>
                </a:ext>
              </a:extLst>
            </p:cNvPr>
            <p:cNvSpPr/>
            <p:nvPr/>
          </p:nvSpPr>
          <p:spPr>
            <a:xfrm>
              <a:off x="10115856" y="2126077"/>
              <a:ext cx="716280" cy="578037"/>
            </a:xfrm>
            <a:prstGeom prst="rect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8EEF527-6C89-58BF-74AB-0897EB74D2BD}"/>
                </a:ext>
              </a:extLst>
            </p:cNvPr>
            <p:cNvSpPr txBox="1"/>
            <p:nvPr/>
          </p:nvSpPr>
          <p:spPr>
            <a:xfrm>
              <a:off x="9744263" y="1842392"/>
              <a:ext cx="144302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>
                  <a:solidFill>
                    <a:srgbClr val="0070C0"/>
                  </a:solidFill>
                </a:rPr>
                <a:t>Minimum area</a:t>
              </a:r>
            </a:p>
          </p:txBody>
        </p:sp>
      </p:grpSp>
      <p:sp>
        <p:nvSpPr>
          <p:cNvPr id="33" name="Title 1">
            <a:extLst>
              <a:ext uri="{FF2B5EF4-FFF2-40B4-BE49-F238E27FC236}">
                <a16:creationId xmlns:a16="http://schemas.microsoft.com/office/drawing/2014/main" id="{E4E2A367-8289-96F0-E6A3-B86884AD8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791" y="28912"/>
            <a:ext cx="10571998" cy="619001"/>
          </a:xfrm>
        </p:spPr>
        <p:txBody>
          <a:bodyPr/>
          <a:lstStyle/>
          <a:p>
            <a:pPr algn="ctr"/>
            <a:r>
              <a:rPr lang="en-GB" dirty="0"/>
              <a:t>Compliance</a:t>
            </a:r>
          </a:p>
        </p:txBody>
      </p:sp>
    </p:spTree>
    <p:extLst>
      <p:ext uri="{BB962C8B-B14F-4D97-AF65-F5344CB8AC3E}">
        <p14:creationId xmlns:p14="http://schemas.microsoft.com/office/powerpoint/2010/main" val="351141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7CE0-BDCB-ACBF-35D6-9279755CB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Semantic vs Instance segmentation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1C983F5-446D-416B-F20C-C2176E7DA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39</a:t>
            </a:fld>
            <a:endParaRPr lang="el-GR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16A56EA-20B6-B102-EB31-9D5961DAC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974" y="2984693"/>
            <a:ext cx="6496050" cy="1914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50E733-33A7-CC77-3110-2EEC50F0EB89}"/>
              </a:ext>
            </a:extLst>
          </p:cNvPr>
          <p:cNvSpPr txBox="1"/>
          <p:nvPr/>
        </p:nvSpPr>
        <p:spPr>
          <a:xfrm>
            <a:off x="2847974" y="4979186"/>
            <a:ext cx="64960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000" dirty="0"/>
              <a:t>Improving Learning Effectiveness For Object Detection and Classification in Cluttered Backgrounds - Scientific Figure on ResearchGate. Available from: https://www.researchgate.net/figure/Semantic-segmentation-left-and-Instance-segmentation-right-8_fig1_339328277 [accessed 15 Jun, 2022]</a:t>
            </a:r>
          </a:p>
        </p:txBody>
      </p:sp>
    </p:spTree>
    <p:extLst>
      <p:ext uri="{BB962C8B-B14F-4D97-AF65-F5344CB8AC3E}">
        <p14:creationId xmlns:p14="http://schemas.microsoft.com/office/powerpoint/2010/main" val="883252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4AFA5-59F5-03AD-2F2D-750FBF5DC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40</a:t>
            </a:fld>
            <a:endParaRPr lang="el-GR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B43E23AD-9B49-6384-C9B7-E5553C1CD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656" y="1030409"/>
            <a:ext cx="4409262" cy="5130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A0FC9B-FB4D-9B80-4999-3FFD2733A381}"/>
              </a:ext>
            </a:extLst>
          </p:cNvPr>
          <p:cNvSpPr txBox="1"/>
          <p:nvPr/>
        </p:nvSpPr>
        <p:spPr>
          <a:xfrm>
            <a:off x="297366" y="6402544"/>
            <a:ext cx="112309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Source: </a:t>
            </a:r>
            <a:r>
              <a:rPr lang="en-GB" sz="1000" dirty="0">
                <a:hlinkClick r:id="rId3"/>
              </a:rPr>
              <a:t>https://upload.wikimedia.org/wikipedia/commons/0/06/Convolution_arithmetic_-_Full_padding_no_strides.gif</a:t>
            </a:r>
            <a:r>
              <a:rPr lang="en-GB" sz="1000" dirty="0">
                <a:hlinkClick r:id="rId4"/>
              </a:rPr>
              <a:t>, https://media0.giphy.com/media/i4NjAwytgIRDW/giphy.gif</a:t>
            </a:r>
            <a:endParaRPr lang="en-GB" sz="1000" dirty="0"/>
          </a:p>
        </p:txBody>
      </p:sp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5A7ED676-1245-93AC-94F2-AA40AC830F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0200"/>
            <a:ext cx="5010150" cy="3657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904E2A-E296-4E44-D41E-7F91CAC8DF20}"/>
              </a:ext>
            </a:extLst>
          </p:cNvPr>
          <p:cNvSpPr txBox="1"/>
          <p:nvPr/>
        </p:nvSpPr>
        <p:spPr>
          <a:xfrm>
            <a:off x="4564921" y="86124"/>
            <a:ext cx="347563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b="1" dirty="0"/>
              <a:t>Convolution</a:t>
            </a:r>
            <a:endParaRPr lang="en-GB" sz="2400" b="1" dirty="0"/>
          </a:p>
        </p:txBody>
      </p:sp>
    </p:spTree>
    <p:extLst>
      <p:ext uri="{BB962C8B-B14F-4D97-AF65-F5344CB8AC3E}">
        <p14:creationId xmlns:p14="http://schemas.microsoft.com/office/powerpoint/2010/main" val="1966199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4A191D5-CF9D-79DC-BD49-160BFD7C53EF}"/>
              </a:ext>
            </a:extLst>
          </p:cNvPr>
          <p:cNvSpPr/>
          <p:nvPr/>
        </p:nvSpPr>
        <p:spPr>
          <a:xfrm>
            <a:off x="2921620" y="1799063"/>
            <a:ext cx="6430536" cy="32933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4AFA5-59F5-03AD-2F2D-750FBF5DC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41</a:t>
            </a:fld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0FC9B-FB4D-9B80-4999-3FFD2733A381}"/>
              </a:ext>
            </a:extLst>
          </p:cNvPr>
          <p:cNvSpPr txBox="1"/>
          <p:nvPr/>
        </p:nvSpPr>
        <p:spPr>
          <a:xfrm>
            <a:off x="4585808" y="5092390"/>
            <a:ext cx="30203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Source: </a:t>
            </a:r>
            <a:r>
              <a:rPr lang="en-GB" sz="1000" dirty="0">
                <a:hlinkClick r:id="rId2"/>
              </a:rPr>
              <a:t>https://d2l.ai/_images/trans_conv.svg</a:t>
            </a:r>
            <a:endParaRPr lang="en-GB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04E2A-E296-4E44-D41E-7F91CAC8DF20}"/>
              </a:ext>
            </a:extLst>
          </p:cNvPr>
          <p:cNvSpPr txBox="1"/>
          <p:nvPr/>
        </p:nvSpPr>
        <p:spPr>
          <a:xfrm>
            <a:off x="4130569" y="530994"/>
            <a:ext cx="4012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De-convolution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A2E2D9F-4199-D529-EA01-F4EC06A602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8511" y="2247900"/>
            <a:ext cx="55149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88578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64AFA5-59F5-03AD-2F2D-750FBF5DC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42</a:t>
            </a:fld>
            <a:endParaRPr lang="el-G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A0FC9B-FB4D-9B80-4999-3FFD2733A381}"/>
              </a:ext>
            </a:extLst>
          </p:cNvPr>
          <p:cNvSpPr txBox="1"/>
          <p:nvPr/>
        </p:nvSpPr>
        <p:spPr>
          <a:xfrm>
            <a:off x="297366" y="6402544"/>
            <a:ext cx="98828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Source: </a:t>
            </a:r>
            <a:r>
              <a:rPr lang="en-GB" sz="1000" dirty="0">
                <a:hlinkClick r:id="rId2"/>
              </a:rPr>
              <a:t>https://production-media.paperswithcode.com/methods/MaxpoolSample2.png</a:t>
            </a:r>
            <a:r>
              <a:rPr lang="en-GB" sz="1000" dirty="0"/>
              <a:t>, </a:t>
            </a:r>
            <a:r>
              <a:rPr lang="en-GB" sz="1000" dirty="0">
                <a:hlinkClick r:id="rId3"/>
              </a:rPr>
              <a:t>https://computersciencewiki.org/index.php/Max-pooling_/_Pooling</a:t>
            </a:r>
            <a:endParaRPr lang="en-GB" sz="1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04E2A-E296-4E44-D41E-7F91CAC8DF20}"/>
              </a:ext>
            </a:extLst>
          </p:cNvPr>
          <p:cNvSpPr txBox="1"/>
          <p:nvPr/>
        </p:nvSpPr>
        <p:spPr>
          <a:xfrm>
            <a:off x="4075229" y="455455"/>
            <a:ext cx="32528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Max Pooling</a:t>
            </a:r>
          </a:p>
        </p:txBody>
      </p:sp>
      <p:pic>
        <p:nvPicPr>
          <p:cNvPr id="4" name="Picture 3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8CBD1B73-8216-53D6-182D-CFC80774F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9" y="2425084"/>
            <a:ext cx="4811099" cy="2007832"/>
          </a:xfrm>
          <a:prstGeom prst="rect">
            <a:avLst/>
          </a:prstGeom>
        </p:spPr>
      </p:pic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9E1421F-5AF8-AADF-0DB1-EECF78536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636" y="1443037"/>
            <a:ext cx="6038850" cy="39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5955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B64B4-0DB0-89D5-584D-EFF3D43F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43</a:t>
            </a:fld>
            <a:endParaRPr lang="el-GR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3B4B4F9D-3C81-75BC-0C76-9C0D1D81F4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" y="1147762"/>
            <a:ext cx="11763375" cy="45624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694832E-4D67-C47C-646B-61A8D50F1897}"/>
              </a:ext>
            </a:extLst>
          </p:cNvPr>
          <p:cNvSpPr txBox="1"/>
          <p:nvPr/>
        </p:nvSpPr>
        <p:spPr>
          <a:xfrm>
            <a:off x="4130569" y="234225"/>
            <a:ext cx="34467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Learning 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E9CB9-B14E-7788-B278-0502604EC7A6}"/>
              </a:ext>
            </a:extLst>
          </p:cNvPr>
          <p:cNvSpPr txBox="1"/>
          <p:nvPr/>
        </p:nvSpPr>
        <p:spPr>
          <a:xfrm>
            <a:off x="297366" y="6402544"/>
            <a:ext cx="575349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Source: </a:t>
            </a:r>
            <a:r>
              <a:rPr lang="en-GB" sz="1000" dirty="0">
                <a:hlinkClick r:id="rId3"/>
              </a:rPr>
              <a:t>https://duchesnay.github.io/pystatsml/optimization/optim_gradient_descent.html</a:t>
            </a:r>
            <a:endParaRPr lang="en-GB" sz="1000" dirty="0"/>
          </a:p>
        </p:txBody>
      </p:sp>
    </p:spTree>
    <p:extLst>
      <p:ext uri="{BB962C8B-B14F-4D97-AF65-F5344CB8AC3E}">
        <p14:creationId xmlns:p14="http://schemas.microsoft.com/office/powerpoint/2010/main" val="3308616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B64B4-0DB0-89D5-584D-EFF3D43F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44</a:t>
            </a:fld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4832E-4D67-C47C-646B-61A8D50F1897}"/>
              </a:ext>
            </a:extLst>
          </p:cNvPr>
          <p:cNvSpPr txBox="1"/>
          <p:nvPr/>
        </p:nvSpPr>
        <p:spPr>
          <a:xfrm>
            <a:off x="3942097" y="588169"/>
            <a:ext cx="36118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Normalization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E9CB9-B14E-7788-B278-0502604EC7A6}"/>
              </a:ext>
            </a:extLst>
          </p:cNvPr>
          <p:cNvSpPr txBox="1"/>
          <p:nvPr/>
        </p:nvSpPr>
        <p:spPr>
          <a:xfrm>
            <a:off x="297366" y="6402544"/>
            <a:ext cx="295946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Source: </a:t>
            </a:r>
            <a:r>
              <a:rPr lang="en-GB" sz="1000" dirty="0">
                <a:hlinkClick r:id="rId3"/>
              </a:rPr>
              <a:t>https://i.stack.imgur.com/EBEms.png</a:t>
            </a:r>
            <a:endParaRPr lang="en-GB" sz="1000" dirty="0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4DCC5FF-C083-E805-7C87-175D9600B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" y="1819275"/>
            <a:ext cx="12134850" cy="3219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85A09E-B0F7-4FAA-4609-067A8612C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857" y="5130785"/>
            <a:ext cx="2051725" cy="862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66C0EB4-BA6A-BA25-B3DD-4F7744C1885B}"/>
              </a:ext>
            </a:extLst>
          </p:cNvPr>
          <p:cNvSpPr txBox="1"/>
          <p:nvPr/>
        </p:nvSpPr>
        <p:spPr>
          <a:xfrm>
            <a:off x="7100500" y="5300334"/>
            <a:ext cx="31566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where </a:t>
            </a:r>
            <a:r>
              <a:rPr lang="el-GR" sz="1400" dirty="0"/>
              <a:t>σ </a:t>
            </a:r>
            <a:r>
              <a:rPr lang="en-GB" sz="1400" dirty="0"/>
              <a:t>is the standard deviation </a:t>
            </a:r>
          </a:p>
          <a:p>
            <a:r>
              <a:rPr lang="en-GB" sz="1400" dirty="0"/>
              <a:t>and </a:t>
            </a:r>
            <a:r>
              <a:rPr lang="el-GR" sz="1400" dirty="0"/>
              <a:t>μ </a:t>
            </a:r>
            <a:r>
              <a:rPr lang="en-GB" sz="1400" dirty="0"/>
              <a:t>is the mean</a:t>
            </a:r>
          </a:p>
        </p:txBody>
      </p:sp>
    </p:spTree>
    <p:extLst>
      <p:ext uri="{BB962C8B-B14F-4D97-AF65-F5344CB8AC3E}">
        <p14:creationId xmlns:p14="http://schemas.microsoft.com/office/powerpoint/2010/main" val="5720843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B64B4-0DB0-89D5-584D-EFF3D43FB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45</a:t>
            </a:fld>
            <a:endParaRPr lang="el-G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694832E-4D67-C47C-646B-61A8D50F1897}"/>
              </a:ext>
            </a:extLst>
          </p:cNvPr>
          <p:cNvSpPr txBox="1"/>
          <p:nvPr/>
        </p:nvSpPr>
        <p:spPr>
          <a:xfrm>
            <a:off x="3145513" y="588169"/>
            <a:ext cx="59009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b="1" dirty="0"/>
              <a:t>K-Field cross validation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1E9CB9-B14E-7788-B278-0502604EC7A6}"/>
              </a:ext>
            </a:extLst>
          </p:cNvPr>
          <p:cNvSpPr txBox="1"/>
          <p:nvPr/>
        </p:nvSpPr>
        <p:spPr>
          <a:xfrm>
            <a:off x="297366" y="6402544"/>
            <a:ext cx="59362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Source: </a:t>
            </a:r>
            <a:r>
              <a:rPr lang="en-GB" sz="1000" dirty="0">
                <a:hlinkClick r:id="rId3"/>
              </a:rPr>
              <a:t>http://ethen8181.github.io/machine-learning/model_selection/model_selection.html</a:t>
            </a:r>
            <a:endParaRPr lang="en-GB" sz="1000" dirty="0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68E8BDA8-46E0-ECC9-E9DD-C18E59C6AB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281" y="1716091"/>
            <a:ext cx="6985438" cy="419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340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9C249-8C6E-B979-D33E-31142F26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0BCE3-227C-BC56-4168-EF9DA1D2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46</a:t>
            </a:fld>
            <a:endParaRPr lang="el-GR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25FCAAD6-1F4A-312A-81DA-74367376598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23529907"/>
                  </p:ext>
                </p:extLst>
              </p:nvPr>
            </p:nvGraphicFramePr>
            <p:xfrm>
              <a:off x="3142422" y="1145985"/>
              <a:ext cx="5907156" cy="456603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25FCAAD6-1F4A-312A-81DA-7436737659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2422" y="1145985"/>
                <a:ext cx="5907156" cy="45660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1031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47F46D-1676-1FBF-27A5-305FF7F6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85433"/>
            <a:ext cx="10261602" cy="302225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Problem definition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95760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BA40-928E-5FF8-6BF0-5703BE04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371EB-4565-53CD-A56A-154C76371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5</a:t>
            </a:fld>
            <a:endParaRPr lang="el-G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280FBC-F9EC-7B59-C4DB-C5E7D3B51BF3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77405B-B51B-5977-E23B-648F3072C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697854"/>
            <a:ext cx="5182962" cy="23865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8A76AF-DC3F-D472-25EE-AC9B7121349C}"/>
              </a:ext>
            </a:extLst>
          </p:cNvPr>
          <p:cNvSpPr txBox="1"/>
          <p:nvPr/>
        </p:nvSpPr>
        <p:spPr>
          <a:xfrm>
            <a:off x="6096000" y="5175842"/>
            <a:ext cx="5182962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000" dirty="0"/>
              <a:t>Source: Lalande A, Khau van Kien P, </a:t>
            </a:r>
            <a:r>
              <a:rPr lang="en-GB" sz="1000" dirty="0" err="1"/>
              <a:t>Salvé</a:t>
            </a:r>
            <a:r>
              <a:rPr lang="en-GB" sz="1000" dirty="0"/>
              <a:t> N, et al. Automatic determination of aortic compliance with cine-magnetic resonance imaging: an application of fuzzy logic theory. </a:t>
            </a:r>
            <a:r>
              <a:rPr lang="en-GB" sz="1000" i="1" dirty="0"/>
              <a:t>Invest </a:t>
            </a:r>
            <a:r>
              <a:rPr lang="en-GB" sz="1000" i="1" dirty="0" err="1"/>
              <a:t>Radiol</a:t>
            </a:r>
            <a:r>
              <a:rPr lang="en-GB" sz="1000" dirty="0"/>
              <a:t>. 2002;37(12):685-691.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48A300-0206-BB4E-BC85-53BC01082235}"/>
              </a:ext>
            </a:extLst>
          </p:cNvPr>
          <p:cNvSpPr txBox="1"/>
          <p:nvPr/>
        </p:nvSpPr>
        <p:spPr>
          <a:xfrm>
            <a:off x="7267861" y="2204951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Inter-observer variability</a:t>
            </a:r>
          </a:p>
        </p:txBody>
      </p:sp>
      <p:pic>
        <p:nvPicPr>
          <p:cNvPr id="12" name="Picture 11" descr="A picture containing helmet&#10;&#10;Description automatically generated">
            <a:extLst>
              <a:ext uri="{FF2B5EF4-FFF2-40B4-BE49-F238E27FC236}">
                <a16:creationId xmlns:a16="http://schemas.microsoft.com/office/drawing/2014/main" id="{C37C2817-780C-D093-9DAF-15775CE67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199" y="2697854"/>
            <a:ext cx="3812177" cy="304241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44460A-A880-C0FC-5FED-5A89791D19E0}"/>
              </a:ext>
            </a:extLst>
          </p:cNvPr>
          <p:cNvCxnSpPr/>
          <p:nvPr/>
        </p:nvCxnSpPr>
        <p:spPr>
          <a:xfrm>
            <a:off x="2511735" y="3347329"/>
            <a:ext cx="522514" cy="2614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18F62AB-2A67-7B58-4291-FF6C2AEB7732}"/>
              </a:ext>
            </a:extLst>
          </p:cNvPr>
          <p:cNvSpPr txBox="1"/>
          <p:nvPr/>
        </p:nvSpPr>
        <p:spPr>
          <a:xfrm>
            <a:off x="2297377" y="2328522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41 image slices</a:t>
            </a:r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06A0B7B4-BF0A-4510-FAE4-81D0DDF678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66212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Aorta Segmentation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>
                          <a:solidFill>
                            <a:schemeClr val="tx1"/>
                          </a:solidFill>
                        </a:rPr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Conclusions</a:t>
                      </a:r>
                      <a:endParaRPr lang="el-G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43C23D71-C0D0-A25B-6F07-44EAC827E1E9}"/>
              </a:ext>
            </a:extLst>
          </p:cNvPr>
          <p:cNvSpPr txBox="1"/>
          <p:nvPr/>
        </p:nvSpPr>
        <p:spPr>
          <a:xfrm>
            <a:off x="2634812" y="5921316"/>
            <a:ext cx="6071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dirty="0">
                <a:cs typeface="Calibri"/>
              </a:rPr>
              <a:t>Compliance is very</a:t>
            </a:r>
            <a:r>
              <a:rPr lang="en-GB" sz="1800" dirty="0">
                <a:cs typeface="Calibri"/>
              </a:rPr>
              <a:t> sensitive to noise and outliers</a:t>
            </a:r>
            <a:endParaRPr lang="el-GR" sz="1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083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6A38A31-A630-2EA2-0CF2-19A1F3169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45450"/>
            <a:ext cx="5365218" cy="5204719"/>
          </a:xfrm>
          <a:effectLst/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l-GR" sz="2000" b="1" dirty="0">
                <a:ea typeface="+mn-lt"/>
                <a:cs typeface="+mn-lt"/>
              </a:rPr>
              <a:t>Aorta segmentation </a:t>
            </a:r>
            <a:endParaRPr lang="el-GR" sz="2000" b="1" dirty="0">
              <a:cs typeface="Calibri"/>
            </a:endParaRPr>
          </a:p>
          <a:p>
            <a:pPr lvl="1"/>
            <a:r>
              <a:rPr lang="el-GR" sz="2000" dirty="0">
                <a:cs typeface="Calibri"/>
              </a:rPr>
              <a:t>Time consuming task </a:t>
            </a:r>
          </a:p>
          <a:p>
            <a:pPr lvl="1"/>
            <a:r>
              <a:rPr lang="el-GR" sz="2000" dirty="0">
                <a:cs typeface="Calibri"/>
              </a:rPr>
              <a:t>Intra-observer </a:t>
            </a:r>
            <a:r>
              <a:rPr lang="en-GB" sz="2000" dirty="0">
                <a:cs typeface="Calibri"/>
              </a:rPr>
              <a:t>&amp; inter-observer </a:t>
            </a:r>
            <a:r>
              <a:rPr lang="el-GR" sz="2000" dirty="0">
                <a:cs typeface="Calibri"/>
              </a:rPr>
              <a:t>variabilities</a:t>
            </a:r>
            <a:endParaRPr lang="en-GB" sz="2000" dirty="0">
              <a:cs typeface="Calibri"/>
            </a:endParaRPr>
          </a:p>
          <a:p>
            <a:pPr lvl="1"/>
            <a:r>
              <a:rPr lang="en-GB" sz="2000" dirty="0">
                <a:cs typeface="Calibri"/>
              </a:rPr>
              <a:t>Solution? -&gt; </a:t>
            </a:r>
            <a:r>
              <a:rPr lang="en-GB" sz="2000" dirty="0"/>
              <a:t>Automatic segmentation potentially with deep learning</a:t>
            </a:r>
            <a:endParaRPr lang="el-GR" sz="2000" dirty="0">
              <a:cs typeface="Calibri"/>
            </a:endParaRPr>
          </a:p>
          <a:p>
            <a:r>
              <a:rPr lang="en-GB" sz="2000" b="1" dirty="0">
                <a:cs typeface="Calibri"/>
              </a:rPr>
              <a:t>Compute global  &amp; local Compliance</a:t>
            </a:r>
          </a:p>
          <a:p>
            <a:pPr lvl="1"/>
            <a:r>
              <a:rPr lang="el-GR" sz="1800" dirty="0">
                <a:cs typeface="Calibri"/>
              </a:rPr>
              <a:t>Split aortic wall in four </a:t>
            </a:r>
            <a:r>
              <a:rPr lang="en-GB" sz="1800" dirty="0">
                <a:cs typeface="Calibri"/>
              </a:rPr>
              <a:t>quadrants (for local compliance)</a:t>
            </a:r>
          </a:p>
          <a:p>
            <a:endParaRPr lang="en-GB" sz="2000" b="1" dirty="0">
              <a:cs typeface="Calibri"/>
            </a:endParaRPr>
          </a:p>
          <a:p>
            <a:endParaRPr lang="en-GB" sz="2000" b="1" dirty="0">
              <a:cs typeface="Calibri"/>
            </a:endParaRPr>
          </a:p>
          <a:p>
            <a:pPr marL="0" indent="0">
              <a:buNone/>
            </a:pPr>
            <a:endParaRPr lang="en-GB" sz="2000" b="1" dirty="0">
              <a:cs typeface="Calibri"/>
            </a:endParaRPr>
          </a:p>
          <a:p>
            <a:endParaRPr lang="en-GB" sz="2000" b="1" dirty="0">
              <a:cs typeface="Calibri"/>
            </a:endParaRPr>
          </a:p>
          <a:p>
            <a:r>
              <a:rPr lang="en-GB" sz="2100" b="1" dirty="0">
                <a:cs typeface="Calibri"/>
              </a:rPr>
              <a:t>Compare results with ex-vivo testing [1] from aortic samples retrieved during surgery</a:t>
            </a:r>
            <a:endParaRPr lang="el-GR" sz="2100" b="1" dirty="0">
              <a:cs typeface="Calibri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2256F1-78C4-CCA5-BBB1-944941298A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95" b="53874"/>
          <a:stretch/>
        </p:blipFill>
        <p:spPr>
          <a:xfrm>
            <a:off x="7816882" y="3481453"/>
            <a:ext cx="1893718" cy="126467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547B1-821B-8F9D-1C12-1B021479D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6</a:t>
            </a:fld>
            <a:endParaRPr lang="el-G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9E873-AD0A-2BCB-05E4-236E37AD41FF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17C98-82B6-6934-0120-546A2DF1DFD7}"/>
              </a:ext>
            </a:extLst>
          </p:cNvPr>
          <p:cNvSpPr txBox="1"/>
          <p:nvPr/>
        </p:nvSpPr>
        <p:spPr>
          <a:xfrm>
            <a:off x="3950507" y="6141286"/>
            <a:ext cx="749064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000" dirty="0"/>
              <a:t>Source: [1] </a:t>
            </a:r>
            <a:r>
              <a:rPr lang="en-GB" sz="1000" dirty="0">
                <a:effectLst/>
                <a:latin typeface="Arial"/>
                <a:cs typeface="Arial"/>
              </a:rPr>
              <a:t>Lin S, </a:t>
            </a:r>
            <a:r>
              <a:rPr lang="en-GB" sz="1000" dirty="0" err="1">
                <a:effectLst/>
                <a:latin typeface="Arial"/>
                <a:cs typeface="Arial"/>
              </a:rPr>
              <a:t>Morgant</a:t>
            </a:r>
            <a:r>
              <a:rPr lang="en-GB" sz="1000" dirty="0">
                <a:effectLst/>
                <a:latin typeface="Arial"/>
                <a:cs typeface="Arial"/>
              </a:rPr>
              <a:t> M, </a:t>
            </a:r>
            <a:r>
              <a:rPr lang="en-GB" sz="1000" dirty="0" err="1">
                <a:latin typeface="Arial"/>
                <a:cs typeface="Arial"/>
              </a:rPr>
              <a:t>Marın-Castrillon</a:t>
            </a:r>
            <a:r>
              <a:rPr lang="en-GB" sz="1000" dirty="0">
                <a:latin typeface="Arial"/>
                <a:cs typeface="Arial"/>
              </a:rPr>
              <a:t> D</a:t>
            </a:r>
            <a:r>
              <a:rPr lang="en-GB" sz="1000" dirty="0">
                <a:effectLst/>
                <a:latin typeface="Arial"/>
                <a:cs typeface="Arial"/>
              </a:rPr>
              <a:t>, Walker P, Serge </a:t>
            </a:r>
            <a:r>
              <a:rPr lang="en-GB" sz="1000" dirty="0" err="1">
                <a:effectLst/>
                <a:latin typeface="Arial"/>
                <a:cs typeface="Arial"/>
              </a:rPr>
              <a:t>Aho</a:t>
            </a:r>
            <a:r>
              <a:rPr lang="en-GB" sz="1000" dirty="0">
                <a:effectLst/>
                <a:latin typeface="Arial"/>
                <a:cs typeface="Arial"/>
              </a:rPr>
              <a:t> </a:t>
            </a:r>
            <a:r>
              <a:rPr lang="en-GB" sz="1000" dirty="0" err="1">
                <a:latin typeface="Arial"/>
                <a:cs typeface="Arial"/>
              </a:rPr>
              <a:t>Gele</a:t>
            </a:r>
            <a:r>
              <a:rPr lang="en-GB" sz="1000" dirty="0">
                <a:latin typeface="Arial"/>
                <a:cs typeface="Arial"/>
              </a:rPr>
              <a:t> L</a:t>
            </a:r>
            <a:r>
              <a:rPr lang="en-GB" sz="1000" dirty="0">
                <a:effectLst/>
                <a:latin typeface="Arial"/>
                <a:cs typeface="Arial"/>
              </a:rPr>
              <a:t>, Boucher A, </a:t>
            </a:r>
            <a:r>
              <a:rPr lang="en-GB" sz="1000" dirty="0" err="1">
                <a:effectLst/>
                <a:latin typeface="Arial"/>
                <a:cs typeface="Arial"/>
              </a:rPr>
              <a:t>Presles</a:t>
            </a:r>
            <a:r>
              <a:rPr lang="en-GB" sz="1000" dirty="0">
                <a:effectLst/>
                <a:latin typeface="Arial"/>
                <a:cs typeface="Arial"/>
              </a:rPr>
              <a:t> B, </a:t>
            </a:r>
            <a:r>
              <a:rPr lang="en-GB" sz="1000" dirty="0" err="1">
                <a:effectLst/>
                <a:latin typeface="Arial"/>
                <a:cs typeface="Arial"/>
              </a:rPr>
              <a:t>Bouchot</a:t>
            </a:r>
            <a:r>
              <a:rPr lang="en-GB" sz="1000" dirty="0">
                <a:effectLst/>
                <a:latin typeface="Arial"/>
                <a:cs typeface="Arial"/>
              </a:rPr>
              <a:t> O, and </a:t>
            </a:r>
            <a:r>
              <a:rPr lang="en-GB" sz="1000" dirty="0" err="1">
                <a:effectLst/>
                <a:latin typeface="Arial"/>
                <a:cs typeface="Arial"/>
              </a:rPr>
              <a:t>Lalande</a:t>
            </a:r>
            <a:r>
              <a:rPr lang="en-GB" sz="1000" dirty="0">
                <a:effectLst/>
                <a:latin typeface="Arial"/>
                <a:cs typeface="Arial"/>
              </a:rPr>
              <a:t> A. Aortic local biomechanical properties in the ascending aortic aneurysms (under review). ACTA </a:t>
            </a:r>
            <a:r>
              <a:rPr lang="en-GB" sz="1000" dirty="0" err="1">
                <a:effectLst/>
                <a:latin typeface="Arial"/>
                <a:cs typeface="Arial"/>
              </a:rPr>
              <a:t>Biomaterialia</a:t>
            </a:r>
            <a:r>
              <a:rPr lang="en-GB" sz="1000" dirty="0">
                <a:effectLst/>
                <a:latin typeface="Arial"/>
                <a:cs typeface="Arial"/>
              </a:rPr>
              <a:t>, 2022.</a:t>
            </a:r>
            <a:endParaRPr lang="en-GB" sz="1000" dirty="0">
              <a:latin typeface="Arial"/>
              <a:cs typeface="Arial"/>
            </a:endParaRPr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0810E641-440B-6786-6D6A-E11BB468E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828199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solidFill>
                            <a:srgbClr val="7030A0"/>
                          </a:solidFill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solidFill>
                            <a:srgbClr val="7030A0"/>
                          </a:solidFill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solidFill>
                          <a:srgbClr val="7030A0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  <a:endParaRPr lang="el-GR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Aorta Segmentation</a:t>
                      </a:r>
                      <a:endParaRPr lang="el-GR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>
                          <a:solidFill>
                            <a:srgbClr val="7030A0"/>
                          </a:solidFill>
                        </a:rPr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rgbClr val="7030A0"/>
                          </a:solidFill>
                        </a:rPr>
                        <a:t>Conclusions</a:t>
                      </a:r>
                      <a:endParaRPr lang="el-GR" sz="1400" b="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6419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DED6-D575-DA22-1174-DFE32AFB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Ex-vivo biaxial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E57F9-881C-E2CF-41F7-9555DE0F7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89" y="2582505"/>
            <a:ext cx="7073029" cy="3636511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cs typeface="Calibri"/>
              </a:rPr>
              <a:t>Ex-vivo testing [1] from aortic samples:</a:t>
            </a:r>
            <a:endParaRPr lang="el-GR" sz="2000" b="1" dirty="0">
              <a:cs typeface="Calibri"/>
            </a:endParaRPr>
          </a:p>
          <a:p>
            <a:r>
              <a:rPr lang="en-GB" dirty="0"/>
              <a:t>Collect aortic sample during surgery</a:t>
            </a:r>
          </a:p>
          <a:p>
            <a:r>
              <a:rPr lang="en-GB" dirty="0"/>
              <a:t>Divide into four quadrants</a:t>
            </a:r>
          </a:p>
          <a:p>
            <a:r>
              <a:rPr lang="en-GB" dirty="0"/>
              <a:t>Stretch the samples with bi-axial test until rupture</a:t>
            </a:r>
          </a:p>
          <a:p>
            <a:r>
              <a:rPr lang="en-GB" dirty="0"/>
              <a:t>Measure the stiffness (Maximum Young’s Modulus)</a:t>
            </a:r>
          </a:p>
          <a:p>
            <a:r>
              <a:rPr lang="en-GB" dirty="0"/>
              <a:t>Young’s modulus is a metric for determining how difficult it is to produce elastic deformation in solid materials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E6972-A7E7-1642-6A9F-87EB6A294B03}"/>
              </a:ext>
            </a:extLst>
          </p:cNvPr>
          <p:cNvSpPr txBox="1"/>
          <p:nvPr/>
        </p:nvSpPr>
        <p:spPr>
          <a:xfrm>
            <a:off x="353503" y="6018961"/>
            <a:ext cx="745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[1] </a:t>
            </a:r>
            <a:r>
              <a:rPr lang="en-GB" sz="1000" dirty="0">
                <a:effectLst/>
                <a:latin typeface="Arial"/>
                <a:cs typeface="Arial"/>
              </a:rPr>
              <a:t>Lin S, </a:t>
            </a:r>
            <a:r>
              <a:rPr lang="en-GB" sz="1000" dirty="0" err="1">
                <a:effectLst/>
                <a:latin typeface="Arial"/>
                <a:cs typeface="Arial"/>
              </a:rPr>
              <a:t>Morgant</a:t>
            </a:r>
            <a:r>
              <a:rPr lang="en-GB" sz="1000" dirty="0">
                <a:effectLst/>
                <a:latin typeface="Arial"/>
                <a:cs typeface="Arial"/>
              </a:rPr>
              <a:t> M, </a:t>
            </a:r>
            <a:r>
              <a:rPr lang="en-GB" sz="1000" dirty="0" err="1">
                <a:latin typeface="Arial"/>
                <a:cs typeface="Arial"/>
              </a:rPr>
              <a:t>Marın-Castrillon</a:t>
            </a:r>
            <a:r>
              <a:rPr lang="en-GB" sz="1000" dirty="0">
                <a:latin typeface="Arial"/>
                <a:cs typeface="Arial"/>
              </a:rPr>
              <a:t> D</a:t>
            </a:r>
            <a:r>
              <a:rPr lang="en-GB" sz="1000" dirty="0">
                <a:effectLst/>
                <a:latin typeface="Arial"/>
                <a:cs typeface="Arial"/>
              </a:rPr>
              <a:t>, Walker P, Serge </a:t>
            </a:r>
            <a:r>
              <a:rPr lang="en-GB" sz="1000" dirty="0" err="1">
                <a:effectLst/>
                <a:latin typeface="Arial"/>
                <a:cs typeface="Arial"/>
              </a:rPr>
              <a:t>Aho</a:t>
            </a:r>
            <a:r>
              <a:rPr lang="en-GB" sz="1000" dirty="0">
                <a:effectLst/>
                <a:latin typeface="Arial"/>
                <a:cs typeface="Arial"/>
              </a:rPr>
              <a:t> </a:t>
            </a:r>
            <a:r>
              <a:rPr lang="en-GB" sz="1000" dirty="0" err="1">
                <a:latin typeface="Arial"/>
                <a:cs typeface="Arial"/>
              </a:rPr>
              <a:t>Gele</a:t>
            </a:r>
            <a:r>
              <a:rPr lang="en-GB" sz="1000" dirty="0">
                <a:latin typeface="Arial"/>
                <a:cs typeface="Arial"/>
              </a:rPr>
              <a:t> L</a:t>
            </a:r>
            <a:r>
              <a:rPr lang="en-GB" sz="1000" dirty="0">
                <a:effectLst/>
                <a:latin typeface="Arial"/>
                <a:cs typeface="Arial"/>
              </a:rPr>
              <a:t>, Boucher A, </a:t>
            </a:r>
            <a:r>
              <a:rPr lang="en-GB" sz="1000" dirty="0" err="1">
                <a:effectLst/>
                <a:latin typeface="Arial"/>
                <a:cs typeface="Arial"/>
              </a:rPr>
              <a:t>Presles</a:t>
            </a:r>
            <a:r>
              <a:rPr lang="en-GB" sz="1000" dirty="0">
                <a:effectLst/>
                <a:latin typeface="Arial"/>
                <a:cs typeface="Arial"/>
              </a:rPr>
              <a:t> B, </a:t>
            </a:r>
            <a:r>
              <a:rPr lang="en-GB" sz="1000" dirty="0" err="1">
                <a:effectLst/>
                <a:latin typeface="Arial"/>
                <a:cs typeface="Arial"/>
              </a:rPr>
              <a:t>Bouchot</a:t>
            </a:r>
            <a:r>
              <a:rPr lang="en-GB" sz="1000" dirty="0">
                <a:effectLst/>
                <a:latin typeface="Arial"/>
                <a:cs typeface="Arial"/>
              </a:rPr>
              <a:t> O, and </a:t>
            </a:r>
            <a:r>
              <a:rPr lang="en-GB" sz="1000" dirty="0" err="1">
                <a:effectLst/>
                <a:latin typeface="Arial"/>
                <a:cs typeface="Arial"/>
              </a:rPr>
              <a:t>Lalande</a:t>
            </a:r>
            <a:r>
              <a:rPr lang="en-GB" sz="1000" dirty="0">
                <a:effectLst/>
                <a:latin typeface="Arial"/>
                <a:cs typeface="Arial"/>
              </a:rPr>
              <a:t> A. Aortic local biomechanical properties in the ascending aortic aneurysms (under review). ACTA </a:t>
            </a:r>
            <a:r>
              <a:rPr lang="en-GB" sz="1000" dirty="0" err="1">
                <a:effectLst/>
                <a:latin typeface="Arial"/>
                <a:cs typeface="Arial"/>
              </a:rPr>
              <a:t>Biomaterialia</a:t>
            </a:r>
            <a:r>
              <a:rPr lang="en-GB" sz="1000" dirty="0">
                <a:effectLst/>
                <a:latin typeface="Arial"/>
                <a:cs typeface="Arial"/>
              </a:rPr>
              <a:t>, 2022.</a:t>
            </a:r>
            <a:endParaRPr lang="en-GB" sz="1000" dirty="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8DC2C-3CC3-0A18-5D30-B41AECB9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413" y="2017572"/>
            <a:ext cx="4282149" cy="2601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092CF5-E1EF-6985-901E-CF0BA4553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313" y="4706843"/>
            <a:ext cx="2128765" cy="1489421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FEC21-E0DB-59F7-60FF-40029DC6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7</a:t>
            </a:fld>
            <a:endParaRPr lang="el-G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25B1FF-258B-E054-1A29-41EBACF22449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5</a:t>
            </a:r>
          </a:p>
        </p:txBody>
      </p:sp>
      <p:graphicFrame>
        <p:nvGraphicFramePr>
          <p:cNvPr id="10" name="Table 2">
            <a:extLst>
              <a:ext uri="{FF2B5EF4-FFF2-40B4-BE49-F238E27FC236}">
                <a16:creationId xmlns:a16="http://schemas.microsoft.com/office/drawing/2014/main" id="{6D2E08C4-35F9-A364-82AF-8934B56F6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066212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solidFill>
                            <a:schemeClr val="tx1"/>
                          </a:solidFill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solidFill>
                          <a:schemeClr val="tx1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Aorta Segmentation</a:t>
                      </a:r>
                      <a:endParaRPr lang="el-GR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solidFill>
                            <a:schemeClr val="bg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solidFill>
                            <a:schemeClr val="tx1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>
                          <a:solidFill>
                            <a:schemeClr val="tx1"/>
                          </a:solidFill>
                        </a:rPr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400" b="0" dirty="0">
                          <a:solidFill>
                            <a:schemeClr val="tx1"/>
                          </a:solidFill>
                        </a:rPr>
                        <a:t>Conclusions</a:t>
                      </a:r>
                      <a:endParaRPr lang="el-GR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2842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97EA66B-2AAB-42B0-9F9D-38920D8D82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47F46D-1676-1FBF-27A5-305FF7F69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85433"/>
            <a:ext cx="10261602" cy="3022257"/>
          </a:xfrm>
          <a:effectLst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7200" dirty="0">
                <a:solidFill>
                  <a:schemeClr val="tx1"/>
                </a:solidFill>
              </a:rPr>
              <a:t>Automatic aorta segmentation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360EBE3-31BB-422F-AA87-FA3873DAE4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0800000">
            <a:off x="0" y="5388384"/>
            <a:ext cx="12192000" cy="1469616"/>
          </a:xfrm>
          <a:custGeom>
            <a:avLst/>
            <a:gdLst>
              <a:gd name="connsiteX0" fmla="*/ 6113881 w 12192000"/>
              <a:gd name="connsiteY0" fmla="*/ 1469616 h 1469616"/>
              <a:gd name="connsiteX1" fmla="*/ 6101181 w 12192000"/>
              <a:gd name="connsiteY1" fmla="*/ 1469616 h 1469616"/>
              <a:gd name="connsiteX2" fmla="*/ 6090598 w 12192000"/>
              <a:gd name="connsiteY2" fmla="*/ 1469616 h 1469616"/>
              <a:gd name="connsiteX3" fmla="*/ 6077897 w 12192000"/>
              <a:gd name="connsiteY3" fmla="*/ 1464854 h 1469616"/>
              <a:gd name="connsiteX4" fmla="*/ 6065198 w 12192000"/>
              <a:gd name="connsiteY4" fmla="*/ 1460091 h 1469616"/>
              <a:gd name="connsiteX5" fmla="*/ 6056731 w 12192000"/>
              <a:gd name="connsiteY5" fmla="*/ 1456916 h 1469616"/>
              <a:gd name="connsiteX6" fmla="*/ 5678033 w 12192000"/>
              <a:gd name="connsiteY6" fmla="*/ 1172892 h 1469616"/>
              <a:gd name="connsiteX7" fmla="*/ 0 w 12192000"/>
              <a:gd name="connsiteY7" fmla="*/ 1172892 h 1469616"/>
              <a:gd name="connsiteX8" fmla="*/ 0 w 12192000"/>
              <a:gd name="connsiteY8" fmla="*/ 1162370 h 1469616"/>
              <a:gd name="connsiteX9" fmla="*/ 0 w 12192000"/>
              <a:gd name="connsiteY9" fmla="*/ 403347 h 1469616"/>
              <a:gd name="connsiteX10" fmla="*/ 0 w 12192000"/>
              <a:gd name="connsiteY10" fmla="*/ 0 h 1469616"/>
              <a:gd name="connsiteX11" fmla="*/ 12192000 w 12192000"/>
              <a:gd name="connsiteY11" fmla="*/ 0 h 1469616"/>
              <a:gd name="connsiteX12" fmla="*/ 12192000 w 12192000"/>
              <a:gd name="connsiteY12" fmla="*/ 403347 h 1469616"/>
              <a:gd name="connsiteX13" fmla="*/ 12192000 w 12192000"/>
              <a:gd name="connsiteY13" fmla="*/ 1162370 h 1469616"/>
              <a:gd name="connsiteX14" fmla="*/ 12192000 w 12192000"/>
              <a:gd name="connsiteY14" fmla="*/ 1172892 h 1469616"/>
              <a:gd name="connsiteX15" fmla="*/ 6524330 w 12192000"/>
              <a:gd name="connsiteY15" fmla="*/ 1172892 h 1469616"/>
              <a:gd name="connsiteX16" fmla="*/ 6145631 w 12192000"/>
              <a:gd name="connsiteY16" fmla="*/ 1456916 h 1469616"/>
              <a:gd name="connsiteX17" fmla="*/ 6137163 w 12192000"/>
              <a:gd name="connsiteY17" fmla="*/ 1460091 h 1469616"/>
              <a:gd name="connsiteX18" fmla="*/ 6124463 w 12192000"/>
              <a:gd name="connsiteY18" fmla="*/ 1464854 h 1469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2192000" h="1469616">
                <a:moveTo>
                  <a:pt x="6113881" y="1469616"/>
                </a:moveTo>
                <a:lnTo>
                  <a:pt x="6101181" y="1469616"/>
                </a:lnTo>
                <a:lnTo>
                  <a:pt x="6090598" y="1469616"/>
                </a:lnTo>
                <a:lnTo>
                  <a:pt x="6077897" y="1464854"/>
                </a:lnTo>
                <a:lnTo>
                  <a:pt x="6065198" y="1460091"/>
                </a:lnTo>
                <a:lnTo>
                  <a:pt x="6056731" y="1456916"/>
                </a:lnTo>
                <a:lnTo>
                  <a:pt x="5678033" y="1172892"/>
                </a:lnTo>
                <a:lnTo>
                  <a:pt x="0" y="1172892"/>
                </a:lnTo>
                <a:lnTo>
                  <a:pt x="0" y="1162370"/>
                </a:lnTo>
                <a:lnTo>
                  <a:pt x="0" y="403347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403347"/>
                </a:lnTo>
                <a:lnTo>
                  <a:pt x="12192000" y="1162370"/>
                </a:lnTo>
                <a:lnTo>
                  <a:pt x="12192000" y="1172892"/>
                </a:lnTo>
                <a:lnTo>
                  <a:pt x="6524330" y="1172892"/>
                </a:lnTo>
                <a:lnTo>
                  <a:pt x="6145631" y="1456916"/>
                </a:lnTo>
                <a:lnTo>
                  <a:pt x="6137163" y="1460091"/>
                </a:lnTo>
                <a:lnTo>
                  <a:pt x="6124463" y="1464854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67378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0</TotalTime>
  <Words>3084</Words>
  <Application>Microsoft Office PowerPoint</Application>
  <PresentationFormat>Widescreen</PresentationFormat>
  <Paragraphs>666</Paragraphs>
  <Slides>47</Slides>
  <Notes>15</Notes>
  <HiddenSlides>1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Calibri</vt:lpstr>
      <vt:lpstr>Cambria Math</vt:lpstr>
      <vt:lpstr>Century Gothic</vt:lpstr>
      <vt:lpstr>Wingdings 2</vt:lpstr>
      <vt:lpstr>Quotable</vt:lpstr>
      <vt:lpstr>Automatic calculation of the local aortic compliance from thoracic cine-MRI</vt:lpstr>
      <vt:lpstr>Clinical Background</vt:lpstr>
      <vt:lpstr>PowerPoint Presentation</vt:lpstr>
      <vt:lpstr>Compliance</vt:lpstr>
      <vt:lpstr>Problem definition</vt:lpstr>
      <vt:lpstr>Limitations</vt:lpstr>
      <vt:lpstr>PowerPoint Presentation</vt:lpstr>
      <vt:lpstr>Ex-vivo biaxial testing</vt:lpstr>
      <vt:lpstr>Automatic aorta segmentation</vt:lpstr>
      <vt:lpstr>End to end pipeline</vt:lpstr>
      <vt:lpstr>Dataset</vt:lpstr>
      <vt:lpstr>PowerPoint Presentation</vt:lpstr>
      <vt:lpstr>Preprocessing &amp; Data Augmentation</vt:lpstr>
      <vt:lpstr>Metrics &amp; Loss Function</vt:lpstr>
      <vt:lpstr>Metrics &amp; Loss Function</vt:lpstr>
      <vt:lpstr>U-Net Architectures</vt:lpstr>
      <vt:lpstr>Settings &amp; Hyperparameters</vt:lpstr>
      <vt:lpstr>Evaluation</vt:lpstr>
      <vt:lpstr>PowerPoint Presentation</vt:lpstr>
      <vt:lpstr>Results</vt:lpstr>
      <vt:lpstr>PowerPoint Presentation</vt:lpstr>
      <vt:lpstr>PowerPoint Presentation</vt:lpstr>
      <vt:lpstr>Compliance</vt:lpstr>
      <vt:lpstr>Strain</vt:lpstr>
      <vt:lpstr>Comparison with ex-vivo results</vt:lpstr>
      <vt:lpstr>Graphical User Interface</vt:lpstr>
      <vt:lpstr>PowerPoint Presentation</vt:lpstr>
      <vt:lpstr>Conclusions  &amp;  Future Work</vt:lpstr>
      <vt:lpstr>Conclusions</vt:lpstr>
      <vt:lpstr>PowerPoint Presentation</vt:lpstr>
      <vt:lpstr>Future Work</vt:lpstr>
      <vt:lpstr>Q&amp;A</vt:lpstr>
      <vt:lpstr>Automatic calculation of the local aortic compliance from thoracic cine-MRI</vt:lpstr>
      <vt:lpstr>Division to quadrants</vt:lpstr>
      <vt:lpstr>PowerPoint Presentation</vt:lpstr>
      <vt:lpstr>Compliance - Bland Altman Plot</vt:lpstr>
      <vt:lpstr>Min &amp; Max area- Bland Altman Plot</vt:lpstr>
      <vt:lpstr>Post Processing (optional)</vt:lpstr>
      <vt:lpstr>Maximum Young's Modulus</vt:lpstr>
      <vt:lpstr>Semantic vs Instance segmentation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/>
  <cp:lastModifiedBy/>
  <cp:revision>402</cp:revision>
  <dcterms:created xsi:type="dcterms:W3CDTF">2012-08-02T13:11:46Z</dcterms:created>
  <dcterms:modified xsi:type="dcterms:W3CDTF">2022-06-15T21:28:57Z</dcterms:modified>
</cp:coreProperties>
</file>